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32" r:id="rId2"/>
    <p:sldMasterId id="2147483744" r:id="rId3"/>
    <p:sldMasterId id="2147483756" r:id="rId4"/>
    <p:sldMasterId id="2147483818" r:id="rId5"/>
  </p:sldMasterIdLst>
  <p:notesMasterIdLst>
    <p:notesMasterId r:id="rId14"/>
  </p:notesMasterIdLst>
  <p:handoutMasterIdLst>
    <p:handoutMasterId r:id="rId15"/>
  </p:handoutMasterIdLst>
  <p:sldIdLst>
    <p:sldId id="415" r:id="rId6"/>
    <p:sldId id="414" r:id="rId7"/>
    <p:sldId id="423" r:id="rId8"/>
    <p:sldId id="416" r:id="rId9"/>
    <p:sldId id="417" r:id="rId10"/>
    <p:sldId id="418" r:id="rId11"/>
    <p:sldId id="421" r:id="rId12"/>
    <p:sldId id="422" r:id="rId13"/>
  </p:sldIdLst>
  <p:sldSz cx="9144000" cy="5143500" type="screen16x9"/>
  <p:notesSz cx="9940925" cy="680878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ctr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0574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24003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2743200" algn="l" defTabSz="6858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FD1"/>
    <a:srgbClr val="A7113F"/>
    <a:srgbClr val="00C1EE"/>
    <a:srgbClr val="0092B4"/>
    <a:srgbClr val="ABEFFF"/>
    <a:srgbClr val="038768"/>
    <a:srgbClr val="37A1AF"/>
    <a:srgbClr val="721210"/>
    <a:srgbClr val="D0ECF0"/>
    <a:srgbClr val="73D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5596" autoAdjust="0"/>
  </p:normalViewPr>
  <p:slideViewPr>
    <p:cSldViewPr>
      <p:cViewPr varScale="1">
        <p:scale>
          <a:sx n="145" d="100"/>
          <a:sy n="145" d="100"/>
        </p:scale>
        <p:origin x="70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739" cy="3414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869" y="0"/>
            <a:ext cx="4308737" cy="3414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AC8E6-0D43-4CE9-9D1A-A9FB8E13B28D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67370"/>
            <a:ext cx="4308739" cy="341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869" y="6467370"/>
            <a:ext cx="4308737" cy="341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60ED2-84F9-4626-BB8D-DE613E960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30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2"/>
            <a:ext cx="4307734" cy="34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4" tIns="46562" rIns="93124" bIns="46562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0896" y="2"/>
            <a:ext cx="4307734" cy="34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4" tIns="46562" rIns="93124" bIns="465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511175"/>
            <a:ext cx="4540250" cy="2554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094" y="3234175"/>
            <a:ext cx="7952739" cy="306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4" tIns="46562" rIns="93124" bIns="465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6467168"/>
            <a:ext cx="4307734" cy="34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4" tIns="46562" rIns="93124" bIns="46562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 dirty="0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0896" y="6467168"/>
            <a:ext cx="4307734" cy="34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24" tIns="46562" rIns="93124" bIns="465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603EC6-97B6-4941-9E02-8E8001472C98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B6BA61-7AC3-4B72-800F-62B7C69726D9}" type="slidenum">
              <a:rPr lang="en-US" altLang="ru-RU"/>
              <a:pPr/>
              <a:t>1</a:t>
            </a:fld>
            <a:endParaRPr lang="en-US" altLang="ru-RU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0338" y="511175"/>
            <a:ext cx="4540250" cy="2554288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118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39271-C05A-438C-9B6E-D3A23530D656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83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A683-41F6-41CE-B101-C0ACF6851C0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0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8119-8CB2-4140-8B15-5947E672F12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19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E2AC-BDCD-4665-9E8E-1FE4F8D2CEF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41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5E9C-1D12-4E0F-9DC8-8AAF78518844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84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D5FEF-EB30-42FB-A2CA-E7DA9155651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5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2E41-A03B-41FA-8E83-E13B631C1506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15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3FCD-CFD7-4DAB-8B82-3F19DCC429F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94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690B1-C99C-4E9E-B8FD-2476DE2B019E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861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389D-4A9B-4CAC-B0AC-A39AE9D7C22A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00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EEE-F3C7-461B-B35B-9C91F9A52C4E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9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59A9-D1D4-4CD5-B049-FCACCD7D9D3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05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7498F-CECE-4110-A6A2-35ECF79C3C3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16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280F-D6C8-45F1-A858-BEEFA585CAB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87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A8B0-0DD9-4D43-8B98-712E334F5E08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59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C9D9-0EFF-4810-858C-E2AA4073FAA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23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CB66A-A3E4-47FE-AE7D-5A25E97D5BC7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621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B344-7C7F-47D9-9593-0944EF98442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34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E00F-FC32-4FDD-8336-1166F1C4E5DD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53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883A-C445-4CC9-AF13-E0ADDA688E29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65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0611A-CC6A-4980-8617-526E36D02D4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231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4956-3F86-4BCA-91A1-511EB61DC928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F37-1BBF-4022-B8C6-A5CAECDFA0FB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80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20D4-9B21-49F9-8384-C7DA3241F2F5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62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ACA8-26B1-485F-B6D8-621D1529938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804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A213C-195F-4BEE-8A6E-611CB152780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4426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17E42-B5DD-4B79-A32C-6E29EDC5364B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5333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F9BE-4940-4DFA-A024-D5D7AC162FDD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178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DC63-4F7C-4FB4-94E1-4FD5E7047C1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418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B7D0-131D-477B-A136-5CE6C90E58C5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2335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50D8-0DD7-48E7-8A50-2A3947FBA5F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953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3A082-0097-4A0A-AA0A-A702860F07B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2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1A4E-FB5A-4910-A61F-A9B5B41529E1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7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47E-3429-4300-94C0-E71D61E7BD70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756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F5DE-A0C6-434F-B0D7-46A014E19555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471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A803-0C6F-4934-BF00-A2F72BF2A085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948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9807A-A5BB-4524-859E-90D36730924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1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81929-8A73-4CAD-A6F4-E4756399CAFE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01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445F-D816-4C4D-A33B-9736C762519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47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3B36-3CE0-488A-9A77-E62E9B207D98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51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F5B4-1ABF-4F43-96DA-A4C4149A2DC7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666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C172-C5BB-4D1D-A528-D5DDAC37B84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706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665-00AB-47CE-AC97-7F16D7FB971B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357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E64-A5BD-44BE-A1CE-F8287184F180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5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6F20-9A4A-4137-871B-EA024EB15E80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170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10B6-6CA8-4F25-9373-5856CF6A98B9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096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05D86-294C-4FB5-979E-F29E5D060335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1290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719D-5CB0-49D8-A128-34D46E8731D4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645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F57D-F12D-4F5B-BF30-70E2961C2B4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59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3E5D-00E4-4F71-9802-C2536D8D69C8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4884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64AA-B887-4755-9423-0DCE5FAF986D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9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C9AB1-4FB7-4651-A4B1-BE915A2FCEEC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8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9E54-FAB1-41E6-8573-40F00C6E7FFD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13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0F59-388A-4FA8-9D55-CD8550602E46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7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A74E-6E9E-420B-A25F-5AEFCDE21646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0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8DFA539-9A48-4429-BCDB-8E56F1DFBDA0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4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D0D97F-F0ED-4BB6-907D-13BF64A012E8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74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FC7AA1D-E0E7-4C50-A80A-A310E179786F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27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AF08AE5-CA30-45DC-B3DE-97CD8F9E0682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09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5A03A-E732-4E71-819D-D13DD3898D26}" type="datetime1">
              <a:rPr lang="en-US" smtClean="0"/>
              <a:t>12/23/2024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1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1504950"/>
            <a:ext cx="2133600" cy="1827076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09801" y="1504951"/>
            <a:ext cx="6934200" cy="1827075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43815" y="1810629"/>
            <a:ext cx="640080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9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О территориальной программе </a:t>
            </a:r>
            <a:endParaRPr lang="ru-RU" sz="16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государственных </a:t>
            </a:r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гарантий бесплатного оказания </a:t>
            </a:r>
            <a:endParaRPr lang="ru-RU" sz="16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гражданам </a:t>
            </a:r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на территории Оренбургской области медицинской помощи на </a:t>
            </a:r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2025 год</a:t>
            </a:r>
            <a:endParaRPr lang="ru-RU" sz="1600" b="1" dirty="0"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2" b="10596"/>
          <a:stretch/>
        </p:blipFill>
        <p:spPr>
          <a:xfrm>
            <a:off x="269244" y="1731826"/>
            <a:ext cx="1715004" cy="13943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3" y="2325040"/>
            <a:ext cx="830759" cy="8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4951691" y="1200151"/>
            <a:ext cx="4039909" cy="3352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5852132" y="2934816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6199" y="111164"/>
            <a:ext cx="84600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ФИНАНСОВОЕ ОБЕСПЕЧЕНИЕ ТЕРРИТОРИАЛЬНОЙ</a:t>
            </a:r>
          </a:p>
          <a:p>
            <a:pPr algn="l"/>
            <a:r>
              <a:rPr lang="ru-RU" sz="1600" b="1" dirty="0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ПРОГРАММЫ ГОСУДАРСТВЕННЫХ ГАРАНТИЙ</a:t>
            </a:r>
            <a:endParaRPr lang="ru-RU" sz="1600" b="1" dirty="0">
              <a:solidFill>
                <a:srgbClr val="0092B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 rot="16200000">
            <a:off x="862202" y="3400505"/>
            <a:ext cx="1040291" cy="415540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859563" y="2224792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млрд 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65649" y="1789747"/>
            <a:ext cx="1107669" cy="584775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47,2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049707" y="3382726"/>
            <a:ext cx="654044" cy="338554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37,9</a:t>
            </a:r>
            <a:endParaRPr lang="ru-RU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11342" y="3391221"/>
            <a:ext cx="71576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ОМС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9571" y="2642531"/>
            <a:ext cx="8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областного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бюджета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982887" y="1363200"/>
            <a:ext cx="3553382" cy="36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8000"/>
              </a:lnSpc>
            </a:pPr>
            <a:r>
              <a:rPr lang="ru-RU" sz="900" b="1" dirty="0" smtClean="0">
                <a:solidFill>
                  <a:srgbClr val="A7113F"/>
                </a:solidFill>
                <a:cs typeface="Arial" panose="020B0604020202020204" pitchFamily="34" charset="0"/>
              </a:rPr>
              <a:t>ПОДУШЕВОЙ ТЕРРИТОРИАЛЬНЫЙ </a:t>
            </a:r>
            <a:r>
              <a:rPr lang="ru-RU" sz="900" b="1" dirty="0">
                <a:solidFill>
                  <a:srgbClr val="A7113F"/>
                </a:solidFill>
                <a:cs typeface="Arial" panose="020B0604020202020204" pitchFamily="34" charset="0"/>
              </a:rPr>
              <a:t>НОРМАТИВ ФИНАНСИРОВАНИЯ </a:t>
            </a:r>
            <a:r>
              <a:rPr lang="ru-RU" sz="900" b="1" dirty="0" smtClean="0">
                <a:solidFill>
                  <a:srgbClr val="A7113F"/>
                </a:solidFill>
                <a:cs typeface="Arial" panose="020B0604020202020204" pitchFamily="34" charset="0"/>
              </a:rPr>
              <a:t>ЗА </a:t>
            </a:r>
            <a:r>
              <a:rPr lang="ru-RU" sz="900" b="1" dirty="0">
                <a:solidFill>
                  <a:srgbClr val="A7113F"/>
                </a:solidFill>
                <a:cs typeface="Arial" panose="020B0604020202020204" pitchFamily="34" charset="0"/>
              </a:rPr>
              <a:t>СЧЕТ СРЕДСТВ </a:t>
            </a:r>
            <a:r>
              <a:rPr lang="ru-RU" sz="900" b="1" dirty="0" smtClean="0">
                <a:solidFill>
                  <a:srgbClr val="A7113F"/>
                </a:solidFill>
                <a:cs typeface="Arial" panose="020B0604020202020204" pitchFamily="34" charset="0"/>
              </a:rPr>
              <a:t>ОМС</a:t>
            </a:r>
            <a:endParaRPr lang="ru-RU" sz="1500" b="1" dirty="0">
              <a:solidFill>
                <a:srgbClr val="A7113F"/>
              </a:solidFill>
              <a:cs typeface="Arial" panose="020B0604020202020204" pitchFamily="34" charset="0"/>
            </a:endParaRP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 flipV="1">
            <a:off x="10502733" y="2998705"/>
            <a:ext cx="3528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69486" y="4128421"/>
            <a:ext cx="324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1174575" y="2665464"/>
            <a:ext cx="415541" cy="420783"/>
          </a:xfrm>
          <a:prstGeom prst="rect">
            <a:avLst/>
          </a:prstGeom>
          <a:solidFill>
            <a:srgbClr val="73D9D7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16200000">
            <a:off x="2374134" y="3339420"/>
            <a:ext cx="1186056" cy="415540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759587" y="2424791"/>
            <a:ext cx="417600" cy="550406"/>
          </a:xfrm>
          <a:prstGeom prst="rect">
            <a:avLst/>
          </a:prstGeom>
          <a:solidFill>
            <a:srgbClr val="00C1EE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139047" y="2723341"/>
            <a:ext cx="475363" cy="338554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9</a:t>
            </a:r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,3</a:t>
            </a:r>
            <a:endParaRPr lang="ru-RU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90144" y="2075305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млрд руб</a:t>
            </a:r>
            <a:r>
              <a:rPr lang="ru-RU" sz="9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99462" y="1605344"/>
            <a:ext cx="1063224" cy="584775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54,4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61286" y="2533358"/>
            <a:ext cx="610328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10,3</a:t>
            </a:r>
            <a:endParaRPr lang="ru-RU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90725" y="2872506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587295" y="4128421"/>
            <a:ext cx="324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705389" y="2123685"/>
            <a:ext cx="1004991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24 597,6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709391" y="2288130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74593" y="2013399"/>
            <a:ext cx="1184313" cy="307777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28 882,4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63545" y="2219628"/>
            <a:ext cx="106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руб</a:t>
            </a:r>
            <a:r>
              <a:rPr lang="ru-RU" sz="9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 rot="16200000">
            <a:off x="5784794" y="3362357"/>
            <a:ext cx="1018012" cy="537709"/>
          </a:xfrm>
          <a:prstGeom prst="rect">
            <a:avLst/>
          </a:prstGeom>
          <a:solidFill>
            <a:srgbClr val="179699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6022882" y="2714635"/>
            <a:ext cx="539769" cy="407572"/>
          </a:xfrm>
          <a:prstGeom prst="rect">
            <a:avLst/>
          </a:prstGeom>
          <a:solidFill>
            <a:srgbClr val="73D9D7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16394" y="2791991"/>
            <a:ext cx="762695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4 864,7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85146" y="3469298"/>
            <a:ext cx="824495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19 732,9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 rot="16200000">
            <a:off x="7346313" y="3321145"/>
            <a:ext cx="1103590" cy="53455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37A1A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631513" y="2575534"/>
            <a:ext cx="533871" cy="471499"/>
          </a:xfrm>
          <a:prstGeom prst="rect">
            <a:avLst/>
          </a:prstGeom>
          <a:solidFill>
            <a:srgbClr val="00C1EE"/>
          </a:solidFill>
          <a:ln w="12700" cap="flat" cmpd="sng" algn="ctr">
            <a:noFill/>
            <a:prstDash val="solid"/>
            <a:miter lim="800000"/>
          </a:ln>
          <a:effectLst>
            <a:outerShdw dist="38100"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97181" y="2707941"/>
            <a:ext cx="636338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5 676,8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92400" y="3438344"/>
            <a:ext cx="808257" cy="246221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23 205,6</a:t>
            </a:r>
            <a:endParaRPr lang="ru-RU" sz="1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47383" y="3301851"/>
            <a:ext cx="654044" cy="338554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44,1</a:t>
            </a:r>
            <a:endParaRPr lang="ru-RU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 flipV="1">
            <a:off x="162160" y="735494"/>
            <a:ext cx="5394067" cy="413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070512" y="4146453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668568" y="4146453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990725" y="3558822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3453549" y="3137491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366041" y="3145941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16,3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3453549" y="2652428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366041" y="266087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10,8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3457215" y="176242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69707" y="1770876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15,3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72749" y="3453531"/>
            <a:ext cx="715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ОМС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10978" y="2704841"/>
            <a:ext cx="8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средства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областного </a:t>
            </a:r>
          </a:p>
          <a:p>
            <a:r>
              <a:rPr lang="ru-RU" sz="800" b="1" dirty="0" smtClean="0">
                <a:solidFill>
                  <a:srgbClr val="2D4D4F"/>
                </a:solidFill>
                <a:cs typeface="Arial" panose="020B0604020202020204" pitchFamily="34" charset="0"/>
              </a:rPr>
              <a:t>бюджета</a:t>
            </a:r>
            <a:endParaRPr lang="ru-RU" sz="800" b="1" dirty="0">
              <a:solidFill>
                <a:srgbClr val="2D4D4F"/>
              </a:solidFill>
              <a:cs typeface="Arial" panose="020B0604020202020204" pitchFamily="34" charset="0"/>
            </a:endParaRP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5852132" y="3621132"/>
            <a:ext cx="18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987323" y="4140217"/>
            <a:ext cx="6065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609218" y="4140217"/>
            <a:ext cx="612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9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96" name="Овал 95"/>
          <p:cNvSpPr/>
          <p:nvPr/>
        </p:nvSpPr>
        <p:spPr>
          <a:xfrm>
            <a:off x="8342579" y="316998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55071" y="3178436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17,6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Овал 103"/>
          <p:cNvSpPr/>
          <p:nvPr/>
        </p:nvSpPr>
        <p:spPr>
          <a:xfrm>
            <a:off x="8342579" y="2684923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255071" y="2693373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16,7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Овал 113"/>
          <p:cNvSpPr/>
          <p:nvPr/>
        </p:nvSpPr>
        <p:spPr>
          <a:xfrm>
            <a:off x="8342579" y="1939488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255071" y="194793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17,4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НОВАЦИИ </a:t>
            </a:r>
            <a:r>
              <a:rPr lang="ru-RU" sz="1600" b="1" dirty="0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ТЕРРИТОРИАЛЬНОЙ </a:t>
            </a:r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ПРОГРАММЫ ОМС 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8745" y="4778500"/>
            <a:ext cx="2057400" cy="273844"/>
          </a:xfrm>
        </p:spPr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 txBox="1">
            <a:spLocks/>
          </p:cNvSpPr>
          <p:nvPr/>
        </p:nvSpPr>
        <p:spPr>
          <a:xfrm>
            <a:off x="6828745" y="477850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48E3455-CBD1-4EE5-918F-68F929355DEF}"/>
              </a:ext>
            </a:extLst>
          </p:cNvPr>
          <p:cNvSpPr/>
          <p:nvPr/>
        </p:nvSpPr>
        <p:spPr>
          <a:xfrm>
            <a:off x="0" y="971559"/>
            <a:ext cx="9144000" cy="41719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69CFE5-5685-4A15-BE00-3D9BAAEC31E1}"/>
              </a:ext>
            </a:extLst>
          </p:cNvPr>
          <p:cNvSpPr/>
          <p:nvPr/>
        </p:nvSpPr>
        <p:spPr>
          <a:xfrm>
            <a:off x="562953" y="1355858"/>
            <a:ext cx="3657600" cy="802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64BC53C-1DB5-47DE-8ABD-3E8D04A6A768}"/>
              </a:ext>
            </a:extLst>
          </p:cNvPr>
          <p:cNvSpPr/>
          <p:nvPr/>
        </p:nvSpPr>
        <p:spPr>
          <a:xfrm>
            <a:off x="562953" y="2279118"/>
            <a:ext cx="3657600" cy="802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35DCEFC-B442-4D67-8B3B-7FF680599E2D}"/>
              </a:ext>
            </a:extLst>
          </p:cNvPr>
          <p:cNvSpPr/>
          <p:nvPr/>
        </p:nvSpPr>
        <p:spPr>
          <a:xfrm>
            <a:off x="561044" y="3214697"/>
            <a:ext cx="3659508" cy="802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C17DCFA-0D52-4D96-9D5F-E3A63EA2D957}"/>
              </a:ext>
            </a:extLst>
          </p:cNvPr>
          <p:cNvSpPr/>
          <p:nvPr/>
        </p:nvSpPr>
        <p:spPr>
          <a:xfrm>
            <a:off x="562953" y="4132762"/>
            <a:ext cx="3657600" cy="802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D3C1C67-1AB9-4280-A7F5-4F26C0C3488A}"/>
              </a:ext>
            </a:extLst>
          </p:cNvPr>
          <p:cNvSpPr/>
          <p:nvPr/>
        </p:nvSpPr>
        <p:spPr>
          <a:xfrm>
            <a:off x="4911991" y="1350664"/>
            <a:ext cx="4109970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DD5B8D8-03A2-4647-BA06-4A90F6B80466}"/>
              </a:ext>
            </a:extLst>
          </p:cNvPr>
          <p:cNvSpPr/>
          <p:nvPr/>
        </p:nvSpPr>
        <p:spPr>
          <a:xfrm>
            <a:off x="4911991" y="1872505"/>
            <a:ext cx="4109969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1EFB7B5-585D-470C-B17B-28C158460A8C}"/>
              </a:ext>
            </a:extLst>
          </p:cNvPr>
          <p:cNvSpPr/>
          <p:nvPr/>
        </p:nvSpPr>
        <p:spPr>
          <a:xfrm>
            <a:off x="4911992" y="2394346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6D64DC0-62B8-4104-8AD0-24232C375DDB}"/>
              </a:ext>
            </a:extLst>
          </p:cNvPr>
          <p:cNvSpPr/>
          <p:nvPr/>
        </p:nvSpPr>
        <p:spPr>
          <a:xfrm>
            <a:off x="4911992" y="2916187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DD0E0B1B-E614-4D33-8F3D-9DBB1DE91D10}"/>
              </a:ext>
            </a:extLst>
          </p:cNvPr>
          <p:cNvSpPr/>
          <p:nvPr/>
        </p:nvSpPr>
        <p:spPr>
          <a:xfrm>
            <a:off x="4911992" y="3438028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E2CAD15-8E0E-4C7D-9DE9-46137F14E88E}"/>
              </a:ext>
            </a:extLst>
          </p:cNvPr>
          <p:cNvSpPr/>
          <p:nvPr/>
        </p:nvSpPr>
        <p:spPr>
          <a:xfrm>
            <a:off x="4911992" y="3959869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8D059A-98EC-4870-BE1A-DE287C9160B8}"/>
              </a:ext>
            </a:extLst>
          </p:cNvPr>
          <p:cNvSpPr txBox="1"/>
          <p:nvPr/>
        </p:nvSpPr>
        <p:spPr>
          <a:xfrm>
            <a:off x="5668025" y="1369342"/>
            <a:ext cx="1446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увеличены объемы </a:t>
            </a:r>
          </a:p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диспансеризации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182F30-E487-4E6B-9075-B42B852E72A9}"/>
              </a:ext>
            </a:extLst>
          </p:cNvPr>
          <p:cNvSpPr txBox="1"/>
          <p:nvPr/>
        </p:nvSpPr>
        <p:spPr>
          <a:xfrm>
            <a:off x="457200" y="1094248"/>
            <a:ext cx="29422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ФИНАНСОВОЕ ОБЕСПЕЧЕНИЕ:</a:t>
            </a:r>
            <a:endParaRPr lang="ru-RU" sz="1100" b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F39DE4-67F5-47A5-BDB3-143DCDEFA0C9}"/>
              </a:ext>
            </a:extLst>
          </p:cNvPr>
          <p:cNvSpPr txBox="1"/>
          <p:nvPr/>
        </p:nvSpPr>
        <p:spPr>
          <a:xfrm>
            <a:off x="4871575" y="1093261"/>
            <a:ext cx="29422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b="1" dirty="0">
                <a:solidFill>
                  <a:srgbClr val="0092B4"/>
                </a:solidFill>
                <a:cs typeface="Arial" panose="020B0604020202020204" pitchFamily="34" charset="0"/>
              </a:rPr>
              <a:t>НОРМАТИВЫ ОБЪЕМОВ: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57454920-43B9-47CD-B0EF-216238A809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" y="1099613"/>
            <a:ext cx="512489" cy="5124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07195A-FDBF-4C75-9FC2-779AA85633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400" y="1089053"/>
            <a:ext cx="812900" cy="574111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89E9A66-78D8-4223-B37F-BF052780BB2A}"/>
              </a:ext>
            </a:extLst>
          </p:cNvPr>
          <p:cNvSpPr/>
          <p:nvPr/>
        </p:nvSpPr>
        <p:spPr>
          <a:xfrm>
            <a:off x="654282" y="1995823"/>
            <a:ext cx="868897" cy="483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E07528-8D1F-4BFD-B1ED-3573899CCDDB}"/>
              </a:ext>
            </a:extLst>
          </p:cNvPr>
          <p:cNvSpPr txBox="1"/>
          <p:nvPr/>
        </p:nvSpPr>
        <p:spPr>
          <a:xfrm>
            <a:off x="669267" y="1351632"/>
            <a:ext cx="868897" cy="523220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8B3C17-A503-46B6-AF06-8F1741B70F48}"/>
              </a:ext>
            </a:extLst>
          </p:cNvPr>
          <p:cNvSpPr txBox="1"/>
          <p:nvPr/>
        </p:nvSpPr>
        <p:spPr>
          <a:xfrm>
            <a:off x="576214" y="1742983"/>
            <a:ext cx="1155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92B4"/>
                </a:solidFill>
                <a:cs typeface="Arial" panose="020B0604020202020204" pitchFamily="34" charset="0"/>
              </a:rPr>
              <a:t>млрд руб.</a:t>
            </a:r>
            <a:endParaRPr lang="ru-RU" sz="12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Стрелка: штриховая вправо 33">
            <a:extLst>
              <a:ext uri="{FF2B5EF4-FFF2-40B4-BE49-F238E27FC236}">
                <a16:creationId xmlns:a16="http://schemas.microsoft.com/office/drawing/2014/main" id="{2B1D2D36-109A-4BD2-BDAC-44C5984E60A8}"/>
              </a:ext>
            </a:extLst>
          </p:cNvPr>
          <p:cNvSpPr/>
          <p:nvPr/>
        </p:nvSpPr>
        <p:spPr>
          <a:xfrm rot="16200000">
            <a:off x="429330" y="1597863"/>
            <a:ext cx="538681" cy="200492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4595897D-E8FC-4100-968D-36943E7BD7A6}"/>
              </a:ext>
            </a:extLst>
          </p:cNvPr>
          <p:cNvSpPr/>
          <p:nvPr/>
        </p:nvSpPr>
        <p:spPr>
          <a:xfrm>
            <a:off x="654816" y="2914286"/>
            <a:ext cx="868897" cy="483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0650E6-7B2F-49B5-87E8-AD75AD1B5DEC}"/>
              </a:ext>
            </a:extLst>
          </p:cNvPr>
          <p:cNvSpPr txBox="1"/>
          <p:nvPr/>
        </p:nvSpPr>
        <p:spPr>
          <a:xfrm>
            <a:off x="691925" y="2518634"/>
            <a:ext cx="868897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17,6%</a:t>
            </a:r>
          </a:p>
        </p:txBody>
      </p:sp>
      <p:sp>
        <p:nvSpPr>
          <p:cNvPr id="50" name="Стрелка: штриховая вправо 49">
            <a:extLst>
              <a:ext uri="{FF2B5EF4-FFF2-40B4-BE49-F238E27FC236}">
                <a16:creationId xmlns:a16="http://schemas.microsoft.com/office/drawing/2014/main" id="{04FB2381-101C-4738-8B61-638603139014}"/>
              </a:ext>
            </a:extLst>
          </p:cNvPr>
          <p:cNvSpPr/>
          <p:nvPr/>
        </p:nvSpPr>
        <p:spPr>
          <a:xfrm rot="16200000">
            <a:off x="429864" y="2516326"/>
            <a:ext cx="538681" cy="200492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5BBBE4C-B00F-42B6-AC6B-762699CE0888}"/>
              </a:ext>
            </a:extLst>
          </p:cNvPr>
          <p:cNvSpPr txBox="1"/>
          <p:nvPr/>
        </p:nvSpPr>
        <p:spPr>
          <a:xfrm>
            <a:off x="1582221" y="2301977"/>
            <a:ext cx="272420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b="1" dirty="0">
                <a:solidFill>
                  <a:srgbClr val="0092B4"/>
                </a:solidFill>
                <a:cs typeface="Arial" panose="020B0604020202020204" pitchFamily="34" charset="0"/>
              </a:rPr>
              <a:t>вырос средний подушевой норматив финансирования</a:t>
            </a:r>
            <a:endParaRPr lang="ru-RU" sz="10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732,9 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руб. в 2024 г.</a:t>
            </a:r>
          </a:p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23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205,6 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руб. в 2025 г</a:t>
            </a:r>
            <a:r>
              <a:rPr lang="ru-RU" sz="9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.</a:t>
            </a:r>
            <a:endParaRPr lang="ru-RU" sz="9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F999425B-2D30-4DCB-8F25-0E68D3DE95F5}"/>
              </a:ext>
            </a:extLst>
          </p:cNvPr>
          <p:cNvSpPr/>
          <p:nvPr/>
        </p:nvSpPr>
        <p:spPr>
          <a:xfrm>
            <a:off x="669470" y="3846992"/>
            <a:ext cx="868897" cy="483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6D0BB25-AF27-49E3-8390-94AAF9D30CF2}"/>
              </a:ext>
            </a:extLst>
          </p:cNvPr>
          <p:cNvSpPr txBox="1"/>
          <p:nvPr/>
        </p:nvSpPr>
        <p:spPr>
          <a:xfrm>
            <a:off x="713324" y="3398132"/>
            <a:ext cx="933469" cy="400110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13,2%</a:t>
            </a:r>
            <a:endParaRPr lang="ru-RU" sz="2000" b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56" name="Стрелка: штриховая вправо 55">
            <a:extLst>
              <a:ext uri="{FF2B5EF4-FFF2-40B4-BE49-F238E27FC236}">
                <a16:creationId xmlns:a16="http://schemas.microsoft.com/office/drawing/2014/main" id="{2FD57AC4-F19D-4741-8464-3D09E8F17DFC}"/>
              </a:ext>
            </a:extLst>
          </p:cNvPr>
          <p:cNvSpPr/>
          <p:nvPr/>
        </p:nvSpPr>
        <p:spPr>
          <a:xfrm rot="16200000">
            <a:off x="444518" y="3449032"/>
            <a:ext cx="538681" cy="200492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4690759-C8A9-471A-97C8-9D46D5536673}"/>
              </a:ext>
            </a:extLst>
          </p:cNvPr>
          <p:cNvSpPr txBox="1"/>
          <p:nvPr/>
        </p:nvSpPr>
        <p:spPr>
          <a:xfrm>
            <a:off x="1582318" y="3244243"/>
            <a:ext cx="2746660" cy="789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увеличено финансирование </a:t>
            </a:r>
            <a:r>
              <a:rPr lang="ru-RU" sz="1000" b="1" spc="-20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амбулаторно-поликлинической помощи</a:t>
            </a:r>
          </a:p>
          <a:p>
            <a:pPr algn="l"/>
            <a:endParaRPr lang="ru-RU" sz="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рост нормативов финансирования составил </a:t>
            </a:r>
          </a:p>
          <a:p>
            <a:pPr algn="l">
              <a:lnSpc>
                <a:spcPct val="90000"/>
              </a:lnSpc>
            </a:pP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от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16% 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(посещения с иными целями) 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17,6% 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(диспансерное наблюдение)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BE611134-1CAD-4CD1-A70F-44D981F61AA3}"/>
              </a:ext>
            </a:extLst>
          </p:cNvPr>
          <p:cNvSpPr/>
          <p:nvPr/>
        </p:nvSpPr>
        <p:spPr>
          <a:xfrm>
            <a:off x="669470" y="4817872"/>
            <a:ext cx="868897" cy="483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EA0DA7A-79BB-44A2-90B0-CFB15DCE72D2}"/>
              </a:ext>
            </a:extLst>
          </p:cNvPr>
          <p:cNvSpPr txBox="1"/>
          <p:nvPr/>
        </p:nvSpPr>
        <p:spPr>
          <a:xfrm>
            <a:off x="624064" y="4090445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cs typeface="Arial" panose="020B0604020202020204" pitchFamily="34" charset="0"/>
              </a:rPr>
              <a:t>5,9</a:t>
            </a:r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Стрелка: штриховая вправо 59">
            <a:extLst>
              <a:ext uri="{FF2B5EF4-FFF2-40B4-BE49-F238E27FC236}">
                <a16:creationId xmlns:a16="http://schemas.microsoft.com/office/drawing/2014/main" id="{10389A4B-1DB9-4A89-BA9D-CB7E220A26CF}"/>
              </a:ext>
            </a:extLst>
          </p:cNvPr>
          <p:cNvSpPr/>
          <p:nvPr/>
        </p:nvSpPr>
        <p:spPr>
          <a:xfrm rot="16200000">
            <a:off x="444518" y="4419912"/>
            <a:ext cx="538681" cy="200492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ECBEFD9-B500-453C-8476-025D03F17F84}"/>
              </a:ext>
            </a:extLst>
          </p:cNvPr>
          <p:cNvSpPr txBox="1"/>
          <p:nvPr/>
        </p:nvSpPr>
        <p:spPr>
          <a:xfrm>
            <a:off x="637318" y="4328974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10,3</a:t>
            </a:r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A2ED8BA-3401-4C0B-954E-B36E874CCC27}"/>
              </a:ext>
            </a:extLst>
          </p:cNvPr>
          <p:cNvSpPr txBox="1"/>
          <p:nvPr/>
        </p:nvSpPr>
        <p:spPr>
          <a:xfrm>
            <a:off x="651133" y="4554349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cs typeface="Arial" panose="020B0604020202020204" pitchFamily="34" charset="0"/>
              </a:rPr>
              <a:t>5,3</a:t>
            </a:r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7A91F9-4F25-4EA6-92DC-8BBFECD8D48D}"/>
              </a:ext>
            </a:extLst>
          </p:cNvPr>
          <p:cNvSpPr txBox="1"/>
          <p:nvPr/>
        </p:nvSpPr>
        <p:spPr>
          <a:xfrm>
            <a:off x="1589124" y="4148334"/>
            <a:ext cx="2746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вырос нормати</a:t>
            </a:r>
            <a:r>
              <a:rPr lang="ru-RU" sz="1000" b="1" dirty="0">
                <a:solidFill>
                  <a:srgbClr val="0092B4"/>
                </a:solidFill>
                <a:cs typeface="Arial" panose="020B0604020202020204" pitchFamily="34" charset="0"/>
              </a:rPr>
              <a:t>в финансовых затрат </a:t>
            </a:r>
          </a:p>
          <a:p>
            <a:pPr algn="l"/>
            <a:r>
              <a:rPr lang="ru-RU" sz="1000" b="1" dirty="0">
                <a:solidFill>
                  <a:srgbClr val="0092B4"/>
                </a:solidFill>
                <a:cs typeface="Arial" panose="020B0604020202020204" pitchFamily="34" charset="0"/>
              </a:rPr>
              <a:t>по медицинской реабилитации</a:t>
            </a:r>
            <a:endParaRPr lang="ru-RU" sz="10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АПП</a:t>
            </a:r>
          </a:p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</a:t>
            </a:r>
          </a:p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КС</a:t>
            </a:r>
            <a:endParaRPr lang="ru-RU" sz="9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34164C72-E42A-42AE-9998-29B22840FE8B}"/>
              </a:ext>
            </a:extLst>
          </p:cNvPr>
          <p:cNvSpPr/>
          <p:nvPr/>
        </p:nvSpPr>
        <p:spPr>
          <a:xfrm>
            <a:off x="5199147" y="1701294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0981095-E92D-4524-82FC-D78E67755D7D}"/>
              </a:ext>
            </a:extLst>
          </p:cNvPr>
          <p:cNvSpPr txBox="1"/>
          <p:nvPr/>
        </p:nvSpPr>
        <p:spPr>
          <a:xfrm>
            <a:off x="4992671" y="1346219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cs typeface="Arial" panose="020B0604020202020204" pitchFamily="34" charset="0"/>
              </a:rPr>
              <a:t>44</a:t>
            </a:r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Стрелка: штриховая вправо 73">
            <a:extLst>
              <a:ext uri="{FF2B5EF4-FFF2-40B4-BE49-F238E27FC236}">
                <a16:creationId xmlns:a16="http://schemas.microsoft.com/office/drawing/2014/main" id="{12C79EA9-8BDB-4736-9286-01032E441D89}"/>
              </a:ext>
            </a:extLst>
          </p:cNvPr>
          <p:cNvSpPr/>
          <p:nvPr/>
        </p:nvSpPr>
        <p:spPr>
          <a:xfrm rot="16200000">
            <a:off x="4865958" y="1469828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98194BE-57D1-4ABE-B8DE-29AA78CDC99C}"/>
              </a:ext>
            </a:extLst>
          </p:cNvPr>
          <p:cNvSpPr txBox="1"/>
          <p:nvPr/>
        </p:nvSpPr>
        <p:spPr>
          <a:xfrm>
            <a:off x="1584981" y="1381303"/>
            <a:ext cx="272420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увеличено финансирование базовой программы ОМС</a:t>
            </a:r>
          </a:p>
          <a:p>
            <a:pPr algn="l"/>
            <a:endParaRPr lang="ru-RU" sz="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в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приоритете - 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специализированная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помощь</a:t>
            </a:r>
          </a:p>
          <a:p>
            <a:pPr algn="l"/>
            <a:endParaRPr lang="ru-RU" sz="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к 2024 году составляет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3,5 млрд руб.</a:t>
            </a:r>
            <a:endParaRPr lang="ru-RU" sz="9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9BA8E746-472A-4B26-9D23-9B73ADF8554B}"/>
              </a:ext>
            </a:extLst>
          </p:cNvPr>
          <p:cNvSpPr/>
          <p:nvPr/>
        </p:nvSpPr>
        <p:spPr>
          <a:xfrm>
            <a:off x="7329874" y="1698109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8FB959C-3880-44ED-8D2A-52F0F74C86EB}"/>
              </a:ext>
            </a:extLst>
          </p:cNvPr>
          <p:cNvSpPr txBox="1"/>
          <p:nvPr/>
        </p:nvSpPr>
        <p:spPr>
          <a:xfrm>
            <a:off x="7099557" y="1371315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14%</a:t>
            </a:r>
          </a:p>
        </p:txBody>
      </p:sp>
      <p:sp>
        <p:nvSpPr>
          <p:cNvPr id="80" name="Стрелка: штриховая вправо 79">
            <a:extLst>
              <a:ext uri="{FF2B5EF4-FFF2-40B4-BE49-F238E27FC236}">
                <a16:creationId xmlns:a16="http://schemas.microsoft.com/office/drawing/2014/main" id="{346DB748-8655-4C13-89A3-20DB99F464F8}"/>
              </a:ext>
            </a:extLst>
          </p:cNvPr>
          <p:cNvSpPr/>
          <p:nvPr/>
        </p:nvSpPr>
        <p:spPr>
          <a:xfrm rot="5400000" flipV="1">
            <a:off x="6970536" y="1492867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ACA70DE-7427-4B2F-8BD3-EF34DC2D46D1}"/>
              </a:ext>
            </a:extLst>
          </p:cNvPr>
          <p:cNvSpPr txBox="1"/>
          <p:nvPr/>
        </p:nvSpPr>
        <p:spPr>
          <a:xfrm>
            <a:off x="7813822" y="1385555"/>
            <a:ext cx="1377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снижены объемы </a:t>
            </a:r>
          </a:p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профосмотрам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7FA9AD5-9956-4BF5-BA6D-9498C0CC977E}"/>
              </a:ext>
            </a:extLst>
          </p:cNvPr>
          <p:cNvSpPr txBox="1"/>
          <p:nvPr/>
        </p:nvSpPr>
        <p:spPr>
          <a:xfrm>
            <a:off x="5708230" y="1977451"/>
            <a:ext cx="3349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увеличены объемы посещений с иными целями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076DFEA5-663B-40BB-A0DB-DC309682711E}"/>
              </a:ext>
            </a:extLst>
          </p:cNvPr>
          <p:cNvSpPr/>
          <p:nvPr/>
        </p:nvSpPr>
        <p:spPr>
          <a:xfrm>
            <a:off x="5203698" y="2231064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2E8EAE-FB04-47B3-8202-E63EBFE31530}"/>
              </a:ext>
            </a:extLst>
          </p:cNvPr>
          <p:cNvSpPr txBox="1"/>
          <p:nvPr/>
        </p:nvSpPr>
        <p:spPr>
          <a:xfrm>
            <a:off x="4997222" y="1875989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cs typeface="Arial" panose="020B0604020202020204" pitchFamily="34" charset="0"/>
              </a:rPr>
              <a:t>26</a:t>
            </a:r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86" name="Стрелка: штриховая вправо 85">
            <a:extLst>
              <a:ext uri="{FF2B5EF4-FFF2-40B4-BE49-F238E27FC236}">
                <a16:creationId xmlns:a16="http://schemas.microsoft.com/office/drawing/2014/main" id="{1DFF5112-695E-4DAA-BFD2-066C81BA21E9}"/>
              </a:ext>
            </a:extLst>
          </p:cNvPr>
          <p:cNvSpPr/>
          <p:nvPr/>
        </p:nvSpPr>
        <p:spPr>
          <a:xfrm rot="16200000">
            <a:off x="4870509" y="1999598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87D46DC-2E23-4E44-9972-C9E87AB8C634}"/>
              </a:ext>
            </a:extLst>
          </p:cNvPr>
          <p:cNvSpPr txBox="1"/>
          <p:nvPr/>
        </p:nvSpPr>
        <p:spPr>
          <a:xfrm>
            <a:off x="5703679" y="2500057"/>
            <a:ext cx="3349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снижены объемы обращений по заболеваниям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AB13842-8338-45DD-A8C2-E3678E0109BC}"/>
              </a:ext>
            </a:extLst>
          </p:cNvPr>
          <p:cNvSpPr txBox="1"/>
          <p:nvPr/>
        </p:nvSpPr>
        <p:spPr>
          <a:xfrm>
            <a:off x="4992671" y="2398595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cs typeface="Arial" panose="020B0604020202020204" pitchFamily="34" charset="0"/>
              </a:rPr>
              <a:t>36</a:t>
            </a:r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89" name="Стрелка: штриховая вправо 88">
            <a:extLst>
              <a:ext uri="{FF2B5EF4-FFF2-40B4-BE49-F238E27FC236}">
                <a16:creationId xmlns:a16="http://schemas.microsoft.com/office/drawing/2014/main" id="{941C47A1-DA10-48C8-8161-A9A7E306EEDB}"/>
              </a:ext>
            </a:extLst>
          </p:cNvPr>
          <p:cNvSpPr/>
          <p:nvPr/>
        </p:nvSpPr>
        <p:spPr>
          <a:xfrm rot="5400000" flipV="1">
            <a:off x="4865958" y="2522204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E9825CEE-2C4C-466B-AD3E-1DE661B91A0C}"/>
              </a:ext>
            </a:extLst>
          </p:cNvPr>
          <p:cNvSpPr/>
          <p:nvPr/>
        </p:nvSpPr>
        <p:spPr>
          <a:xfrm>
            <a:off x="5199146" y="2737616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B2A5EC7-6DB3-4EB0-A5A8-E54704817FA5}"/>
              </a:ext>
            </a:extLst>
          </p:cNvPr>
          <p:cNvSpPr txBox="1"/>
          <p:nvPr/>
        </p:nvSpPr>
        <p:spPr>
          <a:xfrm>
            <a:off x="5702447" y="4071454"/>
            <a:ext cx="3349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увеличены объемы ЭКО в ДС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EE64DCC-C4AE-4B04-882C-B4EE8C2D21C4}"/>
              </a:ext>
            </a:extLst>
          </p:cNvPr>
          <p:cNvSpPr txBox="1"/>
          <p:nvPr/>
        </p:nvSpPr>
        <p:spPr>
          <a:xfrm>
            <a:off x="4991439" y="3969992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Стрелка: штриховая вправо 92">
            <a:extLst>
              <a:ext uri="{FF2B5EF4-FFF2-40B4-BE49-F238E27FC236}">
                <a16:creationId xmlns:a16="http://schemas.microsoft.com/office/drawing/2014/main" id="{42F5696F-9C19-4089-A486-B16154220123}"/>
              </a:ext>
            </a:extLst>
          </p:cNvPr>
          <p:cNvSpPr/>
          <p:nvPr/>
        </p:nvSpPr>
        <p:spPr>
          <a:xfrm rot="16200000">
            <a:off x="4864726" y="4093601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744A2291-171C-4FB2-865A-EAA1E4E8539C}"/>
              </a:ext>
            </a:extLst>
          </p:cNvPr>
          <p:cNvSpPr/>
          <p:nvPr/>
        </p:nvSpPr>
        <p:spPr>
          <a:xfrm>
            <a:off x="5199585" y="4293605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5339C9A3-3D08-4469-80E7-60A2382DCEAC}"/>
              </a:ext>
            </a:extLst>
          </p:cNvPr>
          <p:cNvSpPr/>
          <p:nvPr/>
        </p:nvSpPr>
        <p:spPr>
          <a:xfrm>
            <a:off x="4911992" y="4476728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6210B2B-CF23-436C-A2FD-B6F0E3EFA631}"/>
              </a:ext>
            </a:extLst>
          </p:cNvPr>
          <p:cNvSpPr txBox="1"/>
          <p:nvPr/>
        </p:nvSpPr>
        <p:spPr>
          <a:xfrm>
            <a:off x="5702447" y="4495199"/>
            <a:ext cx="334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увеличены объемы медицинской реабилитации </a:t>
            </a:r>
          </a:p>
          <a:p>
            <a:pPr algn="l"/>
            <a:r>
              <a:rPr lang="ru-RU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АПП, ДС и КС</a:t>
            </a:r>
            <a:endParaRPr lang="ru-RU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C60C27A-5E54-45B6-A5A5-53642FD97DF9}"/>
              </a:ext>
            </a:extLst>
          </p:cNvPr>
          <p:cNvSpPr txBox="1"/>
          <p:nvPr/>
        </p:nvSpPr>
        <p:spPr>
          <a:xfrm>
            <a:off x="4991439" y="4486851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12</a:t>
            </a:r>
            <a:r>
              <a:rPr lang="ru-RU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Стрелка: штриховая вправо 98">
            <a:extLst>
              <a:ext uri="{FF2B5EF4-FFF2-40B4-BE49-F238E27FC236}">
                <a16:creationId xmlns:a16="http://schemas.microsoft.com/office/drawing/2014/main" id="{3196DDCE-3AF7-4F15-91FD-86D7DAD7C9BA}"/>
              </a:ext>
            </a:extLst>
          </p:cNvPr>
          <p:cNvSpPr/>
          <p:nvPr/>
        </p:nvSpPr>
        <p:spPr>
          <a:xfrm rot="16200000">
            <a:off x="4864726" y="4610460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DD54115-57CE-4B0E-942E-7351254903AE}"/>
              </a:ext>
            </a:extLst>
          </p:cNvPr>
          <p:cNvSpPr/>
          <p:nvPr/>
        </p:nvSpPr>
        <p:spPr>
          <a:xfrm>
            <a:off x="5199585" y="4810464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A9F325B-E815-4DD1-957E-DFF1CFB33432}"/>
              </a:ext>
            </a:extLst>
          </p:cNvPr>
          <p:cNvSpPr txBox="1"/>
          <p:nvPr/>
        </p:nvSpPr>
        <p:spPr>
          <a:xfrm>
            <a:off x="5674430" y="2884797"/>
            <a:ext cx="14464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у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величен норматив на специализированную помощь в КС</a:t>
            </a:r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6FF920E5-225A-403D-AE54-3B5DD71B6DC0}"/>
              </a:ext>
            </a:extLst>
          </p:cNvPr>
          <p:cNvSpPr/>
          <p:nvPr/>
        </p:nvSpPr>
        <p:spPr>
          <a:xfrm>
            <a:off x="5204327" y="3259036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EBF738A-14E2-4E44-B1A9-28C8827616D5}"/>
              </a:ext>
            </a:extLst>
          </p:cNvPr>
          <p:cNvSpPr txBox="1"/>
          <p:nvPr/>
        </p:nvSpPr>
        <p:spPr>
          <a:xfrm>
            <a:off x="4997851" y="2903961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</p:txBody>
      </p:sp>
      <p:sp>
        <p:nvSpPr>
          <p:cNvPr id="105" name="Стрелка: штриховая вправо 104">
            <a:extLst>
              <a:ext uri="{FF2B5EF4-FFF2-40B4-BE49-F238E27FC236}">
                <a16:creationId xmlns:a16="http://schemas.microsoft.com/office/drawing/2014/main" id="{C303FA7A-B039-42C1-9DE0-6A1C31FB1C6E}"/>
              </a:ext>
            </a:extLst>
          </p:cNvPr>
          <p:cNvSpPr/>
          <p:nvPr/>
        </p:nvSpPr>
        <p:spPr>
          <a:xfrm rot="16200000">
            <a:off x="4871138" y="3027570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FA1BA6-8F12-4C73-AD5C-EAF486F3C3DE}"/>
              </a:ext>
            </a:extLst>
          </p:cNvPr>
          <p:cNvSpPr txBox="1"/>
          <p:nvPr/>
        </p:nvSpPr>
        <p:spPr>
          <a:xfrm>
            <a:off x="7104737" y="2929057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</a:p>
        </p:txBody>
      </p:sp>
      <p:sp>
        <p:nvSpPr>
          <p:cNvPr id="107" name="Стрелка: штриховая вправо 106">
            <a:extLst>
              <a:ext uri="{FF2B5EF4-FFF2-40B4-BE49-F238E27FC236}">
                <a16:creationId xmlns:a16="http://schemas.microsoft.com/office/drawing/2014/main" id="{666A092E-53A8-44B9-A088-F0C7CF00F75E}"/>
              </a:ext>
            </a:extLst>
          </p:cNvPr>
          <p:cNvSpPr/>
          <p:nvPr/>
        </p:nvSpPr>
        <p:spPr>
          <a:xfrm rot="5400000" flipV="1">
            <a:off x="6975716" y="3050609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B9D8FC48-489C-4BB1-9D27-745AFCB231F0}"/>
              </a:ext>
            </a:extLst>
          </p:cNvPr>
          <p:cNvSpPr/>
          <p:nvPr/>
        </p:nvSpPr>
        <p:spPr>
          <a:xfrm>
            <a:off x="7323355" y="3261018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D2BA04-2A0F-441A-95F7-E12B07EE5302}"/>
              </a:ext>
            </a:extLst>
          </p:cNvPr>
          <p:cNvSpPr txBox="1"/>
          <p:nvPr/>
        </p:nvSpPr>
        <p:spPr>
          <a:xfrm>
            <a:off x="7764527" y="2903961"/>
            <a:ext cx="14464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снижен норматив на специализированную помощь в ДС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BE85A485-1966-4740-966B-D0AD2E1A4D31}"/>
              </a:ext>
            </a:extLst>
          </p:cNvPr>
          <p:cNvSpPr/>
          <p:nvPr/>
        </p:nvSpPr>
        <p:spPr>
          <a:xfrm>
            <a:off x="4913248" y="3432971"/>
            <a:ext cx="4109968" cy="45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A976101-3AB9-4CD6-8B9A-3CD3E0373827}"/>
              </a:ext>
            </a:extLst>
          </p:cNvPr>
          <p:cNvSpPr txBox="1"/>
          <p:nvPr/>
        </p:nvSpPr>
        <p:spPr>
          <a:xfrm>
            <a:off x="5675686" y="3401581"/>
            <a:ext cx="14464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увеличены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объемы помощи по профилю «Онкология» в КС</a:t>
            </a:r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D545FEF9-6DF3-45BD-871B-AE7200614AA9}"/>
              </a:ext>
            </a:extLst>
          </p:cNvPr>
          <p:cNvSpPr/>
          <p:nvPr/>
        </p:nvSpPr>
        <p:spPr>
          <a:xfrm>
            <a:off x="5205583" y="3775820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2014508-57D8-4E36-B487-FDE022FD91A4}"/>
              </a:ext>
            </a:extLst>
          </p:cNvPr>
          <p:cNvSpPr txBox="1"/>
          <p:nvPr/>
        </p:nvSpPr>
        <p:spPr>
          <a:xfrm>
            <a:off x="4999107" y="3420745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cs typeface="Arial" panose="020B0604020202020204" pitchFamily="34" charset="0"/>
              </a:rPr>
              <a:t>15</a:t>
            </a:r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15" name="Стрелка: штриховая вправо 114">
            <a:extLst>
              <a:ext uri="{FF2B5EF4-FFF2-40B4-BE49-F238E27FC236}">
                <a16:creationId xmlns:a16="http://schemas.microsoft.com/office/drawing/2014/main" id="{B5DA6592-E7DE-46A3-9DE9-35660FBAC8C9}"/>
              </a:ext>
            </a:extLst>
          </p:cNvPr>
          <p:cNvSpPr/>
          <p:nvPr/>
        </p:nvSpPr>
        <p:spPr>
          <a:xfrm rot="16200000">
            <a:off x="4872394" y="3544354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A60E363-D0DA-49BA-A997-7B90CF541D41}"/>
              </a:ext>
            </a:extLst>
          </p:cNvPr>
          <p:cNvSpPr txBox="1"/>
          <p:nvPr/>
        </p:nvSpPr>
        <p:spPr>
          <a:xfrm>
            <a:off x="7105993" y="3445841"/>
            <a:ext cx="933469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92B4"/>
                </a:solidFill>
                <a:cs typeface="Arial" panose="020B0604020202020204" pitchFamily="34" charset="0"/>
              </a:rPr>
              <a:t>19</a:t>
            </a:r>
            <a:r>
              <a:rPr lang="ru-RU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17" name="Стрелка: штриховая вправо 116">
            <a:extLst>
              <a:ext uri="{FF2B5EF4-FFF2-40B4-BE49-F238E27FC236}">
                <a16:creationId xmlns:a16="http://schemas.microsoft.com/office/drawing/2014/main" id="{6BD65269-97F9-4990-B124-5A026DD845FD}"/>
              </a:ext>
            </a:extLst>
          </p:cNvPr>
          <p:cNvSpPr/>
          <p:nvPr/>
        </p:nvSpPr>
        <p:spPr>
          <a:xfrm rot="16200000">
            <a:off x="6976972" y="3567393"/>
            <a:ext cx="405371" cy="189698"/>
          </a:xfrm>
          <a:prstGeom prst="stripedRightArrow">
            <a:avLst>
              <a:gd name="adj1" fmla="val 50000"/>
              <a:gd name="adj2" fmla="val 152957"/>
            </a:avLst>
          </a:prstGeom>
          <a:solidFill>
            <a:srgbClr val="F9B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CECAE06A-A679-4294-AB12-1CBB9B56BD51}"/>
              </a:ext>
            </a:extLst>
          </p:cNvPr>
          <p:cNvSpPr/>
          <p:nvPr/>
        </p:nvSpPr>
        <p:spPr>
          <a:xfrm>
            <a:off x="7323354" y="3770965"/>
            <a:ext cx="474845" cy="45719"/>
          </a:xfrm>
          <a:prstGeom prst="rect">
            <a:avLst/>
          </a:prstGeom>
          <a:solidFill>
            <a:srgbClr val="0092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9855B83-1FF2-45A7-8B99-3B422956B4CA}"/>
              </a:ext>
            </a:extLst>
          </p:cNvPr>
          <p:cNvSpPr txBox="1"/>
          <p:nvPr/>
        </p:nvSpPr>
        <p:spPr>
          <a:xfrm>
            <a:off x="7802037" y="3396245"/>
            <a:ext cx="14464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увеличены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объемы помощи по профилю «Онкология» в ДС</a:t>
            </a:r>
          </a:p>
        </p:txBody>
      </p:sp>
    </p:spTree>
    <p:extLst>
      <p:ext uri="{BB962C8B-B14F-4D97-AF65-F5344CB8AC3E}">
        <p14:creationId xmlns:p14="http://schemas.microsoft.com/office/powerpoint/2010/main" val="21955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ФИНАНСОВОЕ ОБЕСПЕЧЕНИЕ ОКАЗАНИЯ МЕДИЦИНСКОЙ ПОМОЩИ </a:t>
            </a:r>
          </a:p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600" b="1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РАМКАХ </a:t>
            </a:r>
            <a:r>
              <a:rPr lang="ru-RU" sz="1600" b="1" smtClean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ТЕРРИТОРИАЛЬНОЙ </a:t>
            </a:r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ПРОГРАММЫ ОМС </a:t>
            </a:r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67336" y="676029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52962" r="72896" b="27779"/>
          <a:stretch/>
        </p:blipFill>
        <p:spPr>
          <a:xfrm>
            <a:off x="2971801" y="3648373"/>
            <a:ext cx="1211954" cy="11533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4" r="49055"/>
          <a:stretch/>
        </p:blipFill>
        <p:spPr>
          <a:xfrm>
            <a:off x="4967368" y="3648373"/>
            <a:ext cx="1219200" cy="11748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2"/>
          <a:stretch/>
        </p:blipFill>
        <p:spPr>
          <a:xfrm>
            <a:off x="1052667" y="3650747"/>
            <a:ext cx="1135520" cy="1162458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1230633" y="3113079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43576" y="2774559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2,3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664140" y="2997318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91840" y="2655309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212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232956" y="2138626"/>
            <a:ext cx="343308" cy="125870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89860" y="1791844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14,9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3666463" y="1836916"/>
            <a:ext cx="348783" cy="154957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97955" y="149451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212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16,9</a:t>
            </a:r>
            <a:endParaRPr lang="ru-RU" b="1" dirty="0">
              <a:solidFill>
                <a:srgbClr val="7212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160064" y="2959225"/>
            <a:ext cx="343308" cy="442255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74836" y="2618351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4,2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593571" y="2774560"/>
            <a:ext cx="348783" cy="616074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97945" y="2453720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21210"/>
                </a:solidFill>
                <a:cs typeface="Arial" panose="020B0604020202020204" pitchFamily="34" charset="0"/>
              </a:rPr>
              <a:t>4,4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7096771" y="1852117"/>
            <a:ext cx="343308" cy="1572538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862872" y="1505457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16,2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530278" y="1578579"/>
            <a:ext cx="348783" cy="1835229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306013" y="1232252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212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19,7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125290" y="3065922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54043" y="2974614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5185" y="2118167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559889" y="1822355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060135" y="2935454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08847" y="2749493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88783" y="1841808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431924" y="1552419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604824" y="3658376"/>
            <a:ext cx="1845619" cy="1154829"/>
            <a:chOff x="6604823" y="3435254"/>
            <a:chExt cx="1845619" cy="115482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45" r="24479"/>
            <a:stretch/>
          </p:blipFill>
          <p:spPr>
            <a:xfrm>
              <a:off x="6970181" y="3435254"/>
              <a:ext cx="1132583" cy="1154829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6604823" y="4136454"/>
              <a:ext cx="1845619" cy="272415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cs typeface="Arial" panose="020B0604020202020204" pitchFamily="34" charset="0"/>
                </a:rPr>
                <a:t>КРУГЛОСУТОЧНЫЙ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125289" y="3409960"/>
            <a:ext cx="5388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55555" y="3416024"/>
            <a:ext cx="5906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169137" y="3419989"/>
            <a:ext cx="514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45657" y="3419989"/>
            <a:ext cx="5906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50905" y="3411353"/>
            <a:ext cx="5906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71787" y="3419989"/>
            <a:ext cx="5906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970070" y="3432929"/>
            <a:ext cx="613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40079" y="3432929"/>
            <a:ext cx="5906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56" name="Овал 55"/>
          <p:cNvSpPr/>
          <p:nvPr/>
        </p:nvSpPr>
        <p:spPr>
          <a:xfrm>
            <a:off x="1372399" y="2402752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84891" y="2411202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+16,0%</a:t>
            </a:r>
          </a:p>
        </p:txBody>
      </p:sp>
      <p:sp>
        <p:nvSpPr>
          <p:cNvPr id="59" name="Овал 58"/>
          <p:cNvSpPr/>
          <p:nvPr/>
        </p:nvSpPr>
        <p:spPr>
          <a:xfrm>
            <a:off x="3369652" y="1274494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82144" y="1282944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13,2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5297490" y="2214438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209982" y="222288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5,4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7233467" y="965147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45959" y="973597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21,9</a:t>
            </a:r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3135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E710ACE2-947B-4CD1-85D0-194EF83D782B}"/>
              </a:ext>
            </a:extLst>
          </p:cNvPr>
          <p:cNvSpPr/>
          <p:nvPr/>
        </p:nvSpPr>
        <p:spPr>
          <a:xfrm>
            <a:off x="1219200" y="2972203"/>
            <a:ext cx="6629400" cy="2150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СКОРАЯ МЕДИЦИНСКАЯ ПОМОЩЬ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8745" y="4778500"/>
            <a:ext cx="2057400" cy="273844"/>
          </a:xfrm>
        </p:spPr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2"/>
          <a:stretch/>
        </p:blipFill>
        <p:spPr>
          <a:xfrm>
            <a:off x="3962400" y="1294333"/>
            <a:ext cx="1135520" cy="1162458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1460329" y="2185784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89083" y="1826929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2,3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319897" y="2069415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47597" y="172740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209800" y="2046711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29823" y="1096169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793971" y="1096169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54534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942337" y="2479115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45699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62558" y="215360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46932" y="2021854"/>
            <a:ext cx="343308" cy="45471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33443" y="1749466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557 368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106500" y="2069415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41137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728940" y="2479115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032302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55516" y="1835850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551 023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3295932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НОРМАТИВ ОБЪЕМА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054767" y="3278497"/>
            <a:ext cx="726811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0,29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088448" y="3267372"/>
            <a:ext cx="1073450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0,29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17044" y="3017651"/>
            <a:ext cx="10597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817044" y="3278497"/>
            <a:ext cx="1059755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0,29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095661" y="3898188"/>
            <a:ext cx="1066237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4 743,7 </a:t>
            </a:r>
            <a:r>
              <a:rPr lang="ru-RU" sz="1000" kern="0" dirty="0">
                <a:solidFill>
                  <a:srgbClr val="E7E6E6">
                    <a:lumMod val="25000"/>
                  </a:srgbClr>
                </a:solidFill>
                <a:cs typeface="Arial" panose="020B0604020202020204" pitchFamily="34" charset="0"/>
              </a:rPr>
              <a:t>руб. </a:t>
            </a:r>
            <a:endParaRPr lang="ru-RU" sz="1200" kern="0" dirty="0">
              <a:solidFill>
                <a:srgbClr val="E7E6E6">
                  <a:lumMod val="25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3915624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НОРМАТИВ ФИН. ЗАТРАТ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817044" y="3898189"/>
            <a:ext cx="1059755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4 041,3 </a:t>
            </a:r>
            <a:r>
              <a:rPr kumimoji="0" lang="ru-RU" sz="100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руб. </a:t>
            </a:r>
            <a:endParaRPr kumimoji="0" lang="ru-RU" sz="12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095661" y="4517879"/>
            <a:ext cx="1066237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1 375,7 </a:t>
            </a:r>
            <a:r>
              <a:rPr lang="ru-RU" sz="1000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руб. </a:t>
            </a:r>
            <a:endParaRPr lang="ru-RU" sz="1200" kern="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1172654" y="4535315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ПОДУШЕВОЙ НОРМАТИВ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817045" y="4517880"/>
            <a:ext cx="1059754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172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,0 </a:t>
            </a:r>
            <a:r>
              <a:rPr lang="ru-RU" sz="1000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руб.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441430" y="4019550"/>
            <a:ext cx="287405" cy="8452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90231" y="3892541"/>
            <a:ext cx="71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17,4%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102143" y="3012177"/>
            <a:ext cx="10597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70" name="Овал 69"/>
          <p:cNvSpPr/>
          <p:nvPr/>
        </p:nvSpPr>
        <p:spPr>
          <a:xfrm>
            <a:off x="1843336" y="1505030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755828" y="1513480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+16,0%</a:t>
            </a:r>
          </a:p>
        </p:txBody>
      </p:sp>
      <p:sp>
        <p:nvSpPr>
          <p:cNvPr id="72" name="Овал 71"/>
          <p:cNvSpPr/>
          <p:nvPr/>
        </p:nvSpPr>
        <p:spPr>
          <a:xfrm>
            <a:off x="6646712" y="1501235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59204" y="1509685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cs typeface="Arial" panose="020B0604020202020204" pitchFamily="34" charset="0"/>
              </a:rPr>
              <a:t>-1,1</a:t>
            </a:r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6441430" y="4658841"/>
            <a:ext cx="287405" cy="8452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90231" y="4531832"/>
            <a:ext cx="71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17,4%</a:t>
            </a:r>
          </a:p>
        </p:txBody>
      </p:sp>
    </p:spTree>
    <p:extLst>
      <p:ext uri="{BB962C8B-B14F-4D97-AF65-F5344CB8AC3E}">
        <p14:creationId xmlns:p14="http://schemas.microsoft.com/office/powerpoint/2010/main" val="38578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Прямоугольник 182">
            <a:extLst>
              <a:ext uri="{FF2B5EF4-FFF2-40B4-BE49-F238E27FC236}">
                <a16:creationId xmlns:a16="http://schemas.microsoft.com/office/drawing/2014/main" id="{9EC656E5-5B7E-43C0-8DBF-4D3C5E1C3C3A}"/>
              </a:ext>
            </a:extLst>
          </p:cNvPr>
          <p:cNvSpPr/>
          <p:nvPr/>
        </p:nvSpPr>
        <p:spPr>
          <a:xfrm>
            <a:off x="-27236" y="2861279"/>
            <a:ext cx="9171235" cy="22822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АМБУЛАТОРНО-ПОЛИКЛИНИЧЕСКАЯ ПОМОЩЬ</a:t>
            </a:r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2804629" y="1844461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3383" y="148560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14,9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664197" y="1728092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91897" y="1386083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16,9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554100" y="1705388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2138271" y="754846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98834" y="2153380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2286637" y="2137792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89999" y="2153380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706858" y="1812283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52962" r="72896" b="27779"/>
          <a:stretch/>
        </p:blipFill>
        <p:spPr>
          <a:xfrm>
            <a:off x="5743695" y="1093604"/>
            <a:ext cx="1211954" cy="1153335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61FDBAA-0A42-421C-ABB6-9445CE9BC765}"/>
              </a:ext>
            </a:extLst>
          </p:cNvPr>
          <p:cNvSpPr txBox="1"/>
          <p:nvPr/>
        </p:nvSpPr>
        <p:spPr>
          <a:xfrm>
            <a:off x="-11640" y="3703261"/>
            <a:ext cx="2958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Диспансеризация</a:t>
            </a:r>
            <a:endParaRPr lang="ru-RU" sz="1100" b="1" i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-11640" y="4143533"/>
            <a:ext cx="29704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0092B4"/>
                </a:solidFill>
                <a:cs typeface="Arial" panose="020B0604020202020204" pitchFamily="34" charset="0"/>
              </a:rPr>
              <a:t>Профилактический мед. осмотр</a:t>
            </a:r>
            <a:endParaRPr lang="ru-RU" sz="1100" b="1" i="1" dirty="0">
              <a:solidFill>
                <a:srgbClr val="0092B4"/>
              </a:solidFill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-11640" y="4582157"/>
            <a:ext cx="29704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2804629" y="3118194"/>
            <a:ext cx="15856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6218203" y="3119247"/>
            <a:ext cx="13922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Случаи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2959035" y="3689144"/>
            <a:ext cx="646560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2 257,3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48472" y="3413911"/>
            <a:ext cx="6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675064" y="3427741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108" name="Равнобедренный треугольник 107"/>
          <p:cNvSpPr/>
          <p:nvPr/>
        </p:nvSpPr>
        <p:spPr>
          <a:xfrm>
            <a:off x="4408493" y="3798427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4566798" y="371718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28,8%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664589" y="3703135"/>
            <a:ext cx="657903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2 907,5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58854" y="4133480"/>
            <a:ext cx="646560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1 481,4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671211" y="4136921"/>
            <a:ext cx="651281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1 467,8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2959325" y="4564852"/>
            <a:ext cx="638150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143,2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668084" y="4570609"/>
            <a:ext cx="664596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173,1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8" name="Равнобедренный треугольник 127"/>
          <p:cNvSpPr/>
          <p:nvPr/>
        </p:nvSpPr>
        <p:spPr>
          <a:xfrm flipV="1">
            <a:off x="4410345" y="4233846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4566797" y="414510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0,9%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2" name="Равнобедренный треугольник 131"/>
          <p:cNvSpPr/>
          <p:nvPr/>
        </p:nvSpPr>
        <p:spPr>
          <a:xfrm>
            <a:off x="4405916" y="467855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TextBox 132"/>
          <p:cNvSpPr txBox="1"/>
          <p:nvPr/>
        </p:nvSpPr>
        <p:spPr>
          <a:xfrm>
            <a:off x="4566797" y="4577082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20,9%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6243113" y="3689143"/>
            <a:ext cx="677211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kern="0" noProof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746 856</a:t>
            </a:r>
            <a:endParaRPr kumimoji="0" lang="ru-RU" sz="9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247328" y="3400154"/>
            <a:ext cx="6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984923" y="3407877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139" name="Равнобедренный треугольник 138"/>
          <p:cNvSpPr/>
          <p:nvPr/>
        </p:nvSpPr>
        <p:spPr>
          <a:xfrm>
            <a:off x="7712925" y="3787843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968347" y="368310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1 077 486</a:t>
            </a:r>
            <a:endParaRPr lang="ru-RU" sz="800" b="1" kern="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6251051" y="412818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kern="0" noProof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598 521</a:t>
            </a:r>
            <a:endParaRPr kumimoji="0" lang="ru-RU" sz="9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974878" y="412818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506 924</a:t>
            </a:r>
            <a:endParaRPr lang="ru-RU" sz="800" b="1" kern="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6243113" y="4558817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13 219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6966939" y="4558817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15 087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5" name="Равнобедренный треугольник 154"/>
          <p:cNvSpPr/>
          <p:nvPr/>
        </p:nvSpPr>
        <p:spPr>
          <a:xfrm>
            <a:off x="7712078" y="4652520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TextBox 155"/>
          <p:cNvSpPr txBox="1"/>
          <p:nvPr/>
        </p:nvSpPr>
        <p:spPr>
          <a:xfrm>
            <a:off x="7884759" y="457104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14,1%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867083" y="3708785"/>
            <a:ext cx="688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44,3%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8" name="Равнобедренный треугольник 157"/>
          <p:cNvSpPr/>
          <p:nvPr/>
        </p:nvSpPr>
        <p:spPr>
          <a:xfrm flipV="1">
            <a:off x="7713398" y="4239638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TextBox 158"/>
          <p:cNvSpPr txBox="1"/>
          <p:nvPr/>
        </p:nvSpPr>
        <p:spPr>
          <a:xfrm>
            <a:off x="7891264" y="4153955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15,3 %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3212855" y="1152954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25347" y="1161404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13,2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ДНЕВНОЙ СТАЦИОНАР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8745" y="4778500"/>
            <a:ext cx="2057400" cy="273844"/>
          </a:xfrm>
        </p:spPr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1421030" y="1887586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49784" y="1528731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4,2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280598" y="1771217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08298" y="1429208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4,4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170501" y="1748513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90524" y="797971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754672" y="797971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15235" y="219650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903038" y="2180917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06400" y="219650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23259" y="1855408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07633" y="1695476"/>
            <a:ext cx="343308" cy="48289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90629" y="1446866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140 455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067201" y="1769715"/>
            <a:ext cx="348783" cy="397206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01838" y="219650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689641" y="2180917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993003" y="2196505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29033" y="1521577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133 105</a:t>
            </a:r>
          </a:p>
        </p:txBody>
      </p:sp>
      <p:pic>
        <p:nvPicPr>
          <p:cNvPr id="68" name="Рисунок 67">
            <a:extLst>
              <a:ext uri="{FF2B5EF4-FFF2-40B4-BE49-F238E27FC236}">
                <a16:creationId xmlns:a16="http://schemas.microsoft.com/office/drawing/2014/main" id="{9027CB19-A657-4D30-9A16-FC9E164CD8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4" r="49055"/>
          <a:stretch/>
        </p:blipFill>
        <p:spPr>
          <a:xfrm>
            <a:off x="3888877" y="1137085"/>
            <a:ext cx="1219200" cy="1174836"/>
          </a:xfrm>
          <a:prstGeom prst="rect">
            <a:avLst/>
          </a:prstGeom>
        </p:spPr>
      </p:pic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9EC656E5-5B7E-43C0-8DBF-4D3C5E1C3C3A}"/>
              </a:ext>
            </a:extLst>
          </p:cNvPr>
          <p:cNvSpPr/>
          <p:nvPr/>
        </p:nvSpPr>
        <p:spPr>
          <a:xfrm>
            <a:off x="-12872" y="2666359"/>
            <a:ext cx="9156872" cy="24771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1FDBAA-0A42-421C-ABB6-9445CE9BC765}"/>
              </a:ext>
            </a:extLst>
          </p:cNvPr>
          <p:cNvSpPr txBox="1"/>
          <p:nvPr/>
        </p:nvSpPr>
        <p:spPr>
          <a:xfrm>
            <a:off x="50196" y="3393052"/>
            <a:ext cx="24455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ЭКО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151999" y="3779196"/>
            <a:ext cx="2265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Онкология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185657" y="4209242"/>
            <a:ext cx="2174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Гепатит С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30493" y="4623035"/>
            <a:ext cx="25978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2828807" y="3394306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129,0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828807" y="3139622"/>
            <a:ext cx="6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52633" y="3138752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4305386" y="351155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4461433" y="344026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14,2%</a:t>
            </a: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55399" y="3394306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147,3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835016" y="3798978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1 799,7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52633" y="3798580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2 091,4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836516" y="4602586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140,3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52633" y="4606725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159,2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Равнобедренный треугольник 115"/>
          <p:cNvSpPr/>
          <p:nvPr/>
        </p:nvSpPr>
        <p:spPr>
          <a:xfrm>
            <a:off x="4297393" y="3904013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TextBox 116"/>
          <p:cNvSpPr txBox="1"/>
          <p:nvPr/>
        </p:nvSpPr>
        <p:spPr>
          <a:xfrm>
            <a:off x="4469975" y="3830410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16,2%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68705484-CA1A-4C2E-926B-28AAE6924A79}"/>
              </a:ext>
            </a:extLst>
          </p:cNvPr>
          <p:cNvSpPr/>
          <p:nvPr/>
        </p:nvSpPr>
        <p:spPr>
          <a:xfrm>
            <a:off x="2842453" y="420021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83,8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12026552-F9BD-4BC8-B6C6-3F078DFDB566}"/>
              </a:ext>
            </a:extLst>
          </p:cNvPr>
          <p:cNvSpPr/>
          <p:nvPr/>
        </p:nvSpPr>
        <p:spPr>
          <a:xfrm>
            <a:off x="3560070" y="4199821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165,7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7" name="Равнобедренный треугольник 76">
            <a:extLst>
              <a:ext uri="{FF2B5EF4-FFF2-40B4-BE49-F238E27FC236}">
                <a16:creationId xmlns:a16="http://schemas.microsoft.com/office/drawing/2014/main" id="{44A56B30-ED6A-48A5-BDAF-D00DE5708EC3}"/>
              </a:ext>
            </a:extLst>
          </p:cNvPr>
          <p:cNvSpPr/>
          <p:nvPr/>
        </p:nvSpPr>
        <p:spPr>
          <a:xfrm>
            <a:off x="4303269" y="428935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376FB2A-AF1C-41DD-895A-10FA0E3C2475}"/>
              </a:ext>
            </a:extLst>
          </p:cNvPr>
          <p:cNvSpPr txBox="1"/>
          <p:nvPr/>
        </p:nvSpPr>
        <p:spPr>
          <a:xfrm>
            <a:off x="4475851" y="4215751"/>
            <a:ext cx="728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в </a:t>
            </a:r>
            <a:r>
              <a:rPr lang="ru-RU" sz="900" b="1" u="sng" dirty="0">
                <a:solidFill>
                  <a:srgbClr val="721210"/>
                </a:solidFill>
                <a:cs typeface="Arial" panose="020B0604020202020204" pitchFamily="34" charset="0"/>
              </a:rPr>
              <a:t>2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раза</a:t>
            </a:r>
          </a:p>
        </p:txBody>
      </p:sp>
      <p:sp>
        <p:nvSpPr>
          <p:cNvPr id="79" name="Равнобедренный треугольник 78">
            <a:extLst>
              <a:ext uri="{FF2B5EF4-FFF2-40B4-BE49-F238E27FC236}">
                <a16:creationId xmlns:a16="http://schemas.microsoft.com/office/drawing/2014/main" id="{3B118EF6-6AC1-45F1-BE6F-9474322C7877}"/>
              </a:ext>
            </a:extLst>
          </p:cNvPr>
          <p:cNvSpPr/>
          <p:nvPr/>
        </p:nvSpPr>
        <p:spPr>
          <a:xfrm>
            <a:off x="4308991" y="4707731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160BBD9-711E-4BCD-A7C6-66388D4345B8}"/>
              </a:ext>
            </a:extLst>
          </p:cNvPr>
          <p:cNvSpPr txBox="1"/>
          <p:nvPr/>
        </p:nvSpPr>
        <p:spPr>
          <a:xfrm>
            <a:off x="4481573" y="463412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13,5%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7830311E-BEF6-45CB-9931-1C77F961449E}"/>
              </a:ext>
            </a:extLst>
          </p:cNvPr>
          <p:cNvSpPr/>
          <p:nvPr/>
        </p:nvSpPr>
        <p:spPr>
          <a:xfrm>
            <a:off x="6113906" y="3394306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1 076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5B06E4A-1A6F-4AFF-A2CE-30ED43734D0E}"/>
              </a:ext>
            </a:extLst>
          </p:cNvPr>
          <p:cNvSpPr txBox="1"/>
          <p:nvPr/>
        </p:nvSpPr>
        <p:spPr>
          <a:xfrm>
            <a:off x="6113906" y="3139622"/>
            <a:ext cx="6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7EE1ED9-F10C-4CEC-A6CB-80B196936547}"/>
              </a:ext>
            </a:extLst>
          </p:cNvPr>
          <p:cNvSpPr txBox="1"/>
          <p:nvPr/>
        </p:nvSpPr>
        <p:spPr>
          <a:xfrm>
            <a:off x="6839934" y="3133021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87" name="Равнобедренный треугольник 86">
            <a:extLst>
              <a:ext uri="{FF2B5EF4-FFF2-40B4-BE49-F238E27FC236}">
                <a16:creationId xmlns:a16="http://schemas.microsoft.com/office/drawing/2014/main" id="{894D19C0-DB79-4ADD-8BF2-AAD0C680D205}"/>
              </a:ext>
            </a:extLst>
          </p:cNvPr>
          <p:cNvSpPr/>
          <p:nvPr/>
        </p:nvSpPr>
        <p:spPr>
          <a:xfrm>
            <a:off x="7590485" y="351155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C251FD1-C158-4BCE-B47C-BC39726E4F02}"/>
              </a:ext>
            </a:extLst>
          </p:cNvPr>
          <p:cNvSpPr txBox="1"/>
          <p:nvPr/>
        </p:nvSpPr>
        <p:spPr>
          <a:xfrm>
            <a:off x="7746532" y="344026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22,6%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DBEF69BF-5FC0-47AC-A272-CC49E81D71C2}"/>
              </a:ext>
            </a:extLst>
          </p:cNvPr>
          <p:cNvSpPr/>
          <p:nvPr/>
        </p:nvSpPr>
        <p:spPr>
          <a:xfrm>
            <a:off x="6840498" y="3394306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</a:t>
            </a: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319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3B6E5A1D-6257-49B1-B5DC-4B922F79AEF4}"/>
              </a:ext>
            </a:extLst>
          </p:cNvPr>
          <p:cNvSpPr/>
          <p:nvPr/>
        </p:nvSpPr>
        <p:spPr>
          <a:xfrm>
            <a:off x="6120115" y="3798978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21 072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E82AE5EC-C07B-4804-9B4C-53E36369E9EC}"/>
              </a:ext>
            </a:extLst>
          </p:cNvPr>
          <p:cNvSpPr/>
          <p:nvPr/>
        </p:nvSpPr>
        <p:spPr>
          <a:xfrm>
            <a:off x="6837732" y="3798580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24 853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E48F5FE7-2341-47F3-BF41-5E4CA84029AD}"/>
              </a:ext>
            </a:extLst>
          </p:cNvPr>
          <p:cNvSpPr/>
          <p:nvPr/>
        </p:nvSpPr>
        <p:spPr>
          <a:xfrm>
            <a:off x="6121615" y="4602586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4 999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2EC7AC4D-45B2-401C-B477-A2BBD7F05BC5}"/>
              </a:ext>
            </a:extLst>
          </p:cNvPr>
          <p:cNvSpPr/>
          <p:nvPr/>
        </p:nvSpPr>
        <p:spPr>
          <a:xfrm>
            <a:off x="6837732" y="4606725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5 140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Равнобедренный треугольник 113">
            <a:extLst>
              <a:ext uri="{FF2B5EF4-FFF2-40B4-BE49-F238E27FC236}">
                <a16:creationId xmlns:a16="http://schemas.microsoft.com/office/drawing/2014/main" id="{AFDA55B8-56EF-45A7-B32B-3881AB4CAB7E}"/>
              </a:ext>
            </a:extLst>
          </p:cNvPr>
          <p:cNvSpPr/>
          <p:nvPr/>
        </p:nvSpPr>
        <p:spPr>
          <a:xfrm>
            <a:off x="7582492" y="3904013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A65CE14-F434-418A-9302-CAB5F85E5BEE}"/>
              </a:ext>
            </a:extLst>
          </p:cNvPr>
          <p:cNvSpPr txBox="1"/>
          <p:nvPr/>
        </p:nvSpPr>
        <p:spPr>
          <a:xfrm>
            <a:off x="7755074" y="3830410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17,9%</a:t>
            </a:r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BFAEF0DD-E39E-4044-8801-4BE8B0CD28D1}"/>
              </a:ext>
            </a:extLst>
          </p:cNvPr>
          <p:cNvSpPr/>
          <p:nvPr/>
        </p:nvSpPr>
        <p:spPr>
          <a:xfrm>
            <a:off x="6127552" y="420021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532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E17B034A-8FCA-4E0F-9C74-8C059567C0EA}"/>
              </a:ext>
            </a:extLst>
          </p:cNvPr>
          <p:cNvSpPr/>
          <p:nvPr/>
        </p:nvSpPr>
        <p:spPr>
          <a:xfrm>
            <a:off x="6845169" y="4199821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1 321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1" name="Равнобедренный треугольник 130">
            <a:extLst>
              <a:ext uri="{FF2B5EF4-FFF2-40B4-BE49-F238E27FC236}">
                <a16:creationId xmlns:a16="http://schemas.microsoft.com/office/drawing/2014/main" id="{1269581B-36F6-41C2-99C4-6D2917A64B55}"/>
              </a:ext>
            </a:extLst>
          </p:cNvPr>
          <p:cNvSpPr/>
          <p:nvPr/>
        </p:nvSpPr>
        <p:spPr>
          <a:xfrm>
            <a:off x="7588368" y="428935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5F9F0DE7-F8E9-4745-A11E-4802C679A319}"/>
              </a:ext>
            </a:extLst>
          </p:cNvPr>
          <p:cNvSpPr txBox="1"/>
          <p:nvPr/>
        </p:nvSpPr>
        <p:spPr>
          <a:xfrm>
            <a:off x="7760950" y="4215751"/>
            <a:ext cx="77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в </a:t>
            </a:r>
            <a:r>
              <a:rPr lang="ru-RU" sz="900" b="1" u="sng" dirty="0">
                <a:solidFill>
                  <a:srgbClr val="721210"/>
                </a:solidFill>
                <a:cs typeface="Arial" panose="020B0604020202020204" pitchFamily="34" charset="0"/>
              </a:rPr>
              <a:t>2,5</a:t>
            </a: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раза</a:t>
            </a:r>
          </a:p>
        </p:txBody>
      </p:sp>
      <p:sp>
        <p:nvSpPr>
          <p:cNvPr id="145" name="Равнобедренный треугольник 144">
            <a:extLst>
              <a:ext uri="{FF2B5EF4-FFF2-40B4-BE49-F238E27FC236}">
                <a16:creationId xmlns:a16="http://schemas.microsoft.com/office/drawing/2014/main" id="{26F3EFA5-00BF-4703-A5B0-CD37CFFCE594}"/>
              </a:ext>
            </a:extLst>
          </p:cNvPr>
          <p:cNvSpPr/>
          <p:nvPr/>
        </p:nvSpPr>
        <p:spPr>
          <a:xfrm>
            <a:off x="7594090" y="4707731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F1CA928-5E8E-4374-9834-A3D15D7A37C6}"/>
              </a:ext>
            </a:extLst>
          </p:cNvPr>
          <p:cNvSpPr txBox="1"/>
          <p:nvPr/>
        </p:nvSpPr>
        <p:spPr>
          <a:xfrm>
            <a:off x="7766672" y="463412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2,8%</a:t>
            </a:r>
          </a:p>
        </p:txBody>
      </p:sp>
      <p:sp>
        <p:nvSpPr>
          <p:cNvPr id="121" name="Овал 120"/>
          <p:cNvSpPr/>
          <p:nvPr/>
        </p:nvSpPr>
        <p:spPr>
          <a:xfrm>
            <a:off x="1818533" y="1209912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731025" y="1218362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5,4%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Овал 123"/>
          <p:cNvSpPr/>
          <p:nvPr/>
        </p:nvSpPr>
        <p:spPr>
          <a:xfrm>
            <a:off x="6591176" y="1208988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503668" y="1217438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-5,2%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2729834" y="2801193"/>
            <a:ext cx="1519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6113906" y="2799819"/>
            <a:ext cx="13737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Случаи</a:t>
            </a:r>
          </a:p>
        </p:txBody>
      </p:sp>
    </p:spTree>
    <p:extLst>
      <p:ext uri="{BB962C8B-B14F-4D97-AF65-F5344CB8AC3E}">
        <p14:creationId xmlns:p14="http://schemas.microsoft.com/office/powerpoint/2010/main" val="24857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00" y="111164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b="1" dirty="0">
                <a:solidFill>
                  <a:srgbClr val="0092B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КРУГЛОСУТОЧНЫЙ СТАЦИОНАР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20848" y="4771512"/>
            <a:ext cx="2057400" cy="273844"/>
          </a:xfrm>
        </p:spPr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127746" y="514350"/>
            <a:ext cx="436328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1460329" y="2185784"/>
            <a:ext cx="343308" cy="290789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89083" y="1826929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319897" y="2069415"/>
            <a:ext cx="348783" cy="395703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47597" y="1727406"/>
            <a:ext cx="685800" cy="369332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19,7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209800" y="2046711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29823" y="1096169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КОЛИЧЕСТВО СЛУЧАЕВ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A4771F-2EAF-4A96-8E55-512E7B66AA15}"/>
              </a:ext>
            </a:extLst>
          </p:cNvPr>
          <p:cNvSpPr txBox="1"/>
          <p:nvPr/>
        </p:nvSpPr>
        <p:spPr>
          <a:xfrm>
            <a:off x="793971" y="1096169"/>
            <a:ext cx="2597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ФИНАНСОВОЕ ОБЕСПЕЧЕНИЕ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54534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942337" y="2479115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45699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62558" y="2153606"/>
            <a:ext cx="538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  <a:cs typeface="Arial" panose="020B0604020202020204" pitchFamily="34" charset="0"/>
              </a:rPr>
              <a:t>млрд руб.</a:t>
            </a:r>
            <a:endParaRPr lang="ru-RU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46932" y="2051285"/>
            <a:ext cx="343308" cy="425288"/>
          </a:xfrm>
          <a:prstGeom prst="rect">
            <a:avLst/>
          </a:prstGeom>
          <a:solidFill>
            <a:srgbClr val="038768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12858" y="1792416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336 562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106500" y="1944397"/>
            <a:ext cx="348783" cy="520721"/>
          </a:xfrm>
          <a:prstGeom prst="rect">
            <a:avLst/>
          </a:prstGeom>
          <a:solidFill>
            <a:srgbClr val="0092B4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sx="103000" sy="103000" algn="ctr" rotWithShape="0">
              <a:srgbClr val="000000">
                <a:alpha val="5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41137" y="2494703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AFB3384-698E-4949-BB5A-9169D362D541}"/>
              </a:ext>
            </a:extLst>
          </p:cNvPr>
          <p:cNvCxnSpPr>
            <a:cxnSpLocks/>
          </p:cNvCxnSpPr>
          <p:nvPr/>
        </p:nvCxnSpPr>
        <p:spPr>
          <a:xfrm>
            <a:off x="5728940" y="2479115"/>
            <a:ext cx="241803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068802" y="2488970"/>
            <a:ext cx="587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95748" y="1679751"/>
            <a:ext cx="970286" cy="276999"/>
          </a:xfrm>
          <a:prstGeom prst="rect">
            <a:avLst/>
          </a:prstGeom>
          <a:noFill/>
          <a:effectLst>
            <a:outerShdw blurRad="787400" dist="1219200" dir="12960000" sx="124000" sy="124000" algn="ctr" rotWithShape="0">
              <a:srgbClr val="000000">
                <a:alpha val="5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344 815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grpSp>
        <p:nvGrpSpPr>
          <p:cNvPr id="53" name="Группа 52">
            <a:extLst>
              <a:ext uri="{FF2B5EF4-FFF2-40B4-BE49-F238E27FC236}">
                <a16:creationId xmlns:a16="http://schemas.microsoft.com/office/drawing/2014/main" id="{D4EBB5F1-C055-4BD1-9B6D-9E56E6A7FD33}"/>
              </a:ext>
            </a:extLst>
          </p:cNvPr>
          <p:cNvGrpSpPr/>
          <p:nvPr/>
        </p:nvGrpSpPr>
        <p:grpSpPr>
          <a:xfrm>
            <a:off x="3570404" y="1350085"/>
            <a:ext cx="1845619" cy="1154829"/>
            <a:chOff x="6604823" y="3435254"/>
            <a:chExt cx="1845619" cy="1154829"/>
          </a:xfrm>
        </p:grpSpPr>
        <p:pic>
          <p:nvPicPr>
            <p:cNvPr id="55" name="Рисунок 54">
              <a:extLst>
                <a:ext uri="{FF2B5EF4-FFF2-40B4-BE49-F238E27FC236}">
                  <a16:creationId xmlns:a16="http://schemas.microsoft.com/office/drawing/2014/main" id="{742F7D54-1D3B-4DB8-9BDB-FC8CD84018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45" r="24479"/>
            <a:stretch/>
          </p:blipFill>
          <p:spPr>
            <a:xfrm>
              <a:off x="6970181" y="3435254"/>
              <a:ext cx="1132583" cy="1154829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8CE6354-9F52-4F8B-A7F7-7B14C5A9DC71}"/>
                </a:ext>
              </a:extLst>
            </p:cNvPr>
            <p:cNvSpPr txBox="1"/>
            <p:nvPr/>
          </p:nvSpPr>
          <p:spPr>
            <a:xfrm>
              <a:off x="6604823" y="4136454"/>
              <a:ext cx="1845619" cy="272415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cs typeface="Arial" panose="020B0604020202020204" pitchFamily="34" charset="0"/>
                </a:rPr>
                <a:t>КРУГЛОСУТОЧНЫЙ</a:t>
              </a:r>
            </a:p>
          </p:txBody>
        </p:sp>
      </p:grpSp>
      <p:sp>
        <p:nvSpPr>
          <p:cNvPr id="64" name="Номер слайда 1">
            <a:extLst>
              <a:ext uri="{FF2B5EF4-FFF2-40B4-BE49-F238E27FC236}">
                <a16:creationId xmlns:a16="http://schemas.microsoft.com/office/drawing/2014/main" id="{0DBA963A-8B96-4B68-8B5D-64A85ADD58A4}"/>
              </a:ext>
            </a:extLst>
          </p:cNvPr>
          <p:cNvSpPr txBox="1">
            <a:spLocks/>
          </p:cNvSpPr>
          <p:nvPr/>
        </p:nvSpPr>
        <p:spPr>
          <a:xfrm>
            <a:off x="6320848" y="477151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9EC656E5-5B7E-43C0-8DBF-4D3C5E1C3C3A}"/>
              </a:ext>
            </a:extLst>
          </p:cNvPr>
          <p:cNvSpPr/>
          <p:nvPr/>
        </p:nvSpPr>
        <p:spPr>
          <a:xfrm>
            <a:off x="-12872" y="2973307"/>
            <a:ext cx="9156872" cy="21651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01EC0F3-1E68-4A39-84B7-8694A453FE37}"/>
              </a:ext>
            </a:extLst>
          </p:cNvPr>
          <p:cNvSpPr txBox="1"/>
          <p:nvPr/>
        </p:nvSpPr>
        <p:spPr>
          <a:xfrm>
            <a:off x="0" y="3844782"/>
            <a:ext cx="2755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Онкология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8318D2E-FA5C-490D-8B48-1A615E36F335}"/>
              </a:ext>
            </a:extLst>
          </p:cNvPr>
          <p:cNvSpPr txBox="1"/>
          <p:nvPr/>
        </p:nvSpPr>
        <p:spPr>
          <a:xfrm>
            <a:off x="1" y="4320160"/>
            <a:ext cx="2755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0092B4"/>
                </a:solidFill>
                <a:cs typeface="Arial" panose="020B0604020202020204" pitchFamily="34" charset="0"/>
              </a:rPr>
              <a:t>Медицинская реабилитация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68B01A1-C92B-4036-BA0C-1751244924EA}"/>
              </a:ext>
            </a:extLst>
          </p:cNvPr>
          <p:cNvSpPr txBox="1"/>
          <p:nvPr/>
        </p:nvSpPr>
        <p:spPr>
          <a:xfrm>
            <a:off x="2699927" y="3208532"/>
            <a:ext cx="1519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Финансы, млн руб.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364D6EE-0DD3-4E75-9B15-C29868D54ECC}"/>
              </a:ext>
            </a:extLst>
          </p:cNvPr>
          <p:cNvSpPr txBox="1"/>
          <p:nvPr/>
        </p:nvSpPr>
        <p:spPr>
          <a:xfrm>
            <a:off x="6242508" y="3208532"/>
            <a:ext cx="14233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Случаи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758695" y="3551324"/>
            <a:ext cx="6496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514367" y="3550115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2755148" y="3827299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1 788,8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16963" y="3827144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2 089,3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748650" y="4309887"/>
            <a:ext cx="645714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541,6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15BA38A3-96EE-4366-9768-48BD6F7CBF1C}"/>
              </a:ext>
            </a:extLst>
          </p:cNvPr>
          <p:cNvSpPr/>
          <p:nvPr/>
        </p:nvSpPr>
        <p:spPr>
          <a:xfrm>
            <a:off x="3514368" y="4297919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643,9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5" name="Равнобедренный треугольник 114"/>
          <p:cNvSpPr/>
          <p:nvPr/>
        </p:nvSpPr>
        <p:spPr>
          <a:xfrm>
            <a:off x="4274694" y="3946922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4459478" y="3861212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16,8%</a:t>
            </a:r>
          </a:p>
        </p:txBody>
      </p:sp>
      <p:sp>
        <p:nvSpPr>
          <p:cNvPr id="117" name="Равнобедренный треугольник 116"/>
          <p:cNvSpPr/>
          <p:nvPr/>
        </p:nvSpPr>
        <p:spPr>
          <a:xfrm>
            <a:off x="4268449" y="4403486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TextBox 117"/>
          <p:cNvSpPr txBox="1"/>
          <p:nvPr/>
        </p:nvSpPr>
        <p:spPr>
          <a:xfrm>
            <a:off x="4459477" y="4331346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18,9%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BABCB96-A87E-4138-BD09-C384865D5AE5}"/>
              </a:ext>
            </a:extLst>
          </p:cNvPr>
          <p:cNvSpPr txBox="1"/>
          <p:nvPr/>
        </p:nvSpPr>
        <p:spPr>
          <a:xfrm>
            <a:off x="-6531" y="4730157"/>
            <a:ext cx="2755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721210"/>
                </a:solidFill>
                <a:cs typeface="Arial" panose="020B0604020202020204" pitchFamily="34" charset="0"/>
              </a:rPr>
              <a:t>БСК </a:t>
            </a:r>
          </a:p>
          <a:p>
            <a:r>
              <a:rPr lang="ru-RU" sz="900" i="1" dirty="0" smtClean="0">
                <a:solidFill>
                  <a:srgbClr val="721210"/>
                </a:solidFill>
                <a:cs typeface="Arial" panose="020B0604020202020204" pitchFamily="34" charset="0"/>
              </a:rPr>
              <a:t>(хирург. </a:t>
            </a:r>
            <a:r>
              <a:rPr lang="ru-RU" sz="900" i="1" dirty="0">
                <a:solidFill>
                  <a:srgbClr val="721210"/>
                </a:solidFill>
                <a:cs typeface="Arial" panose="020B0604020202020204" pitchFamily="34" charset="0"/>
              </a:rPr>
              <a:t>в</a:t>
            </a:r>
            <a:r>
              <a:rPr lang="ru-RU" sz="900" i="1" dirty="0" smtClean="0">
                <a:solidFill>
                  <a:srgbClr val="721210"/>
                </a:solidFill>
                <a:cs typeface="Arial" panose="020B0604020202020204" pitchFamily="34" charset="0"/>
              </a:rPr>
              <a:t>мешательства)</a:t>
            </a:r>
            <a:endParaRPr lang="ru-RU" sz="900" i="1" dirty="0">
              <a:solidFill>
                <a:srgbClr val="721210"/>
              </a:solidFill>
              <a:cs typeface="Arial" panose="020B0604020202020204" pitchFamily="34" charset="0"/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02BD4057-B6C3-433D-AC19-B475EC021892}"/>
              </a:ext>
            </a:extLst>
          </p:cNvPr>
          <p:cNvSpPr/>
          <p:nvPr/>
        </p:nvSpPr>
        <p:spPr>
          <a:xfrm>
            <a:off x="3514367" y="4777746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1 495,7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66E6342-C3F9-495D-805E-BFBA069BA95E}"/>
              </a:ext>
            </a:extLst>
          </p:cNvPr>
          <p:cNvSpPr txBox="1"/>
          <p:nvPr/>
        </p:nvSpPr>
        <p:spPr>
          <a:xfrm>
            <a:off x="6242508" y="3545347"/>
            <a:ext cx="645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57E5AD0-C8A8-4362-90F2-EEF7A95D5B67}"/>
              </a:ext>
            </a:extLst>
          </p:cNvPr>
          <p:cNvSpPr txBox="1"/>
          <p:nvPr/>
        </p:nvSpPr>
        <p:spPr>
          <a:xfrm>
            <a:off x="7013978" y="3543350"/>
            <a:ext cx="65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г.</a:t>
            </a:r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C3D6B850-8D7A-4384-9F88-FAC9B20D11BD}"/>
              </a:ext>
            </a:extLst>
          </p:cNvPr>
          <p:cNvSpPr/>
          <p:nvPr/>
        </p:nvSpPr>
        <p:spPr>
          <a:xfrm>
            <a:off x="6249006" y="3822111"/>
            <a:ext cx="653218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17 155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E933847F-C5DA-4A09-B409-E0B6AFD1C30D}"/>
              </a:ext>
            </a:extLst>
          </p:cNvPr>
          <p:cNvSpPr/>
          <p:nvPr/>
        </p:nvSpPr>
        <p:spPr>
          <a:xfrm>
            <a:off x="7010821" y="3821956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19 504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BEF7F6E-FF78-4B41-8C4A-98925883BE8B}"/>
              </a:ext>
            </a:extLst>
          </p:cNvPr>
          <p:cNvSpPr/>
          <p:nvPr/>
        </p:nvSpPr>
        <p:spPr>
          <a:xfrm>
            <a:off x="6242508" y="4304699"/>
            <a:ext cx="645714" cy="283851"/>
          </a:xfrm>
          <a:prstGeom prst="rect">
            <a:avLst/>
          </a:prstGeom>
          <a:gradFill flip="none" rotWithShape="1">
            <a:gsLst>
              <a:gs pos="0">
                <a:srgbClr val="038768">
                  <a:tint val="66000"/>
                  <a:satMod val="160000"/>
                </a:srgbClr>
              </a:gs>
              <a:gs pos="50000">
                <a:srgbClr val="038768">
                  <a:tint val="44500"/>
                  <a:satMod val="160000"/>
                </a:srgbClr>
              </a:gs>
              <a:gs pos="100000">
                <a:srgbClr val="03876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8 372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9F5A12E8-8584-4E70-8596-40B5CA271464}"/>
              </a:ext>
            </a:extLst>
          </p:cNvPr>
          <p:cNvSpPr/>
          <p:nvPr/>
        </p:nvSpPr>
        <p:spPr>
          <a:xfrm>
            <a:off x="7008226" y="4292731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 smtClean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9 453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Равнобедренный треугольник 91">
            <a:extLst>
              <a:ext uri="{FF2B5EF4-FFF2-40B4-BE49-F238E27FC236}">
                <a16:creationId xmlns:a16="http://schemas.microsoft.com/office/drawing/2014/main" id="{B7DFF0C2-05DC-4B65-B306-ED759DD1B3BC}"/>
              </a:ext>
            </a:extLst>
          </p:cNvPr>
          <p:cNvSpPr/>
          <p:nvPr/>
        </p:nvSpPr>
        <p:spPr>
          <a:xfrm>
            <a:off x="7768552" y="3941734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0D690DC-6A86-498D-8377-98FBA9336CE5}"/>
              </a:ext>
            </a:extLst>
          </p:cNvPr>
          <p:cNvSpPr txBox="1"/>
          <p:nvPr/>
        </p:nvSpPr>
        <p:spPr>
          <a:xfrm>
            <a:off x="7927700" y="3862676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13,7%</a:t>
            </a:r>
          </a:p>
        </p:txBody>
      </p:sp>
      <p:sp>
        <p:nvSpPr>
          <p:cNvPr id="95" name="Равнобедренный треугольник 94">
            <a:extLst>
              <a:ext uri="{FF2B5EF4-FFF2-40B4-BE49-F238E27FC236}">
                <a16:creationId xmlns:a16="http://schemas.microsoft.com/office/drawing/2014/main" id="{1CE8F062-7481-4B73-BF6D-0501173204C6}"/>
              </a:ext>
            </a:extLst>
          </p:cNvPr>
          <p:cNvSpPr/>
          <p:nvPr/>
        </p:nvSpPr>
        <p:spPr>
          <a:xfrm>
            <a:off x="7762307" y="4398298"/>
            <a:ext cx="213612" cy="7271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EB26199-4A10-491B-9FE1-646B9C1D89F6}"/>
              </a:ext>
            </a:extLst>
          </p:cNvPr>
          <p:cNvSpPr txBox="1"/>
          <p:nvPr/>
        </p:nvSpPr>
        <p:spPr>
          <a:xfrm>
            <a:off x="7948482" y="4326158"/>
            <a:ext cx="5589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12,9%</a:t>
            </a:r>
            <a:endParaRPr lang="ru-RU" sz="900" b="1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1688C73B-2F88-46D8-92D5-CE014D9BC872}"/>
              </a:ext>
            </a:extLst>
          </p:cNvPr>
          <p:cNvSpPr/>
          <p:nvPr/>
        </p:nvSpPr>
        <p:spPr>
          <a:xfrm>
            <a:off x="7008225" y="4772558"/>
            <a:ext cx="657615" cy="283851"/>
          </a:xfrm>
          <a:prstGeom prst="rect">
            <a:avLst/>
          </a:prstGeom>
          <a:gradFill flip="none" rotWithShape="1">
            <a:gsLst>
              <a:gs pos="0">
                <a:srgbClr val="0092B4">
                  <a:tint val="66000"/>
                  <a:satMod val="160000"/>
                </a:srgbClr>
              </a:gs>
              <a:gs pos="50000">
                <a:srgbClr val="0092B4">
                  <a:tint val="44500"/>
                  <a:satMod val="160000"/>
                </a:srgbClr>
              </a:gs>
              <a:gs pos="100000">
                <a:srgbClr val="0092B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kern="0" noProof="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6 494</a:t>
            </a:r>
            <a:endParaRPr kumimoji="0" lang="ru-RU" sz="11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6652034" y="1446986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64526" y="1455436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 dirty="0" smtClean="0">
                <a:solidFill>
                  <a:srgbClr val="0092B4"/>
                </a:solidFill>
                <a:cs typeface="Arial" panose="020B0604020202020204" pitchFamily="34" charset="0"/>
              </a:rPr>
              <a:t>2,5</a:t>
            </a:r>
            <a:r>
              <a:rPr lang="ru-RU" sz="900" b="1" dirty="0" smtClean="0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1887600" y="1447005"/>
            <a:ext cx="403083" cy="258809"/>
          </a:xfrm>
          <a:prstGeom prst="ellipse">
            <a:avLst/>
          </a:prstGeom>
          <a:noFill/>
          <a:ln>
            <a:solidFill>
              <a:srgbClr val="0092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800092" y="1455455"/>
            <a:ext cx="588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900" b="1">
                <a:solidFill>
                  <a:srgbClr val="0092B4"/>
                </a:solidFill>
                <a:cs typeface="Arial" panose="020B0604020202020204" pitchFamily="34" charset="0"/>
              </a:rPr>
              <a:t>21,9</a:t>
            </a:r>
            <a:r>
              <a:rPr lang="ru-RU" sz="900" b="1">
                <a:solidFill>
                  <a:srgbClr val="0092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900" b="1" dirty="0">
              <a:solidFill>
                <a:srgbClr val="0092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02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МТР</Template>
  <TotalTime>1474</TotalTime>
  <Words>720</Words>
  <Application>Microsoft Office PowerPoint</Application>
  <PresentationFormat>Экран (16:9)</PresentationFormat>
  <Paragraphs>285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Wingdings 2</vt:lpstr>
      <vt:lpstr>HDOfficeLightV0</vt:lpstr>
      <vt:lpstr>1_HDOfficeLightV0</vt:lpstr>
      <vt:lpstr>2_HDOfficeLightV0</vt:lpstr>
      <vt:lpstr>3_HDOfficeLightV0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Кристина А. Писаренко</cp:lastModifiedBy>
  <cp:revision>1543</cp:revision>
  <cp:lastPrinted>2024-12-17T12:14:59Z</cp:lastPrinted>
  <dcterms:created xsi:type="dcterms:W3CDTF">2007-04-02T02:11:51Z</dcterms:created>
  <dcterms:modified xsi:type="dcterms:W3CDTF">2024-12-23T13:23:39Z</dcterms:modified>
</cp:coreProperties>
</file>